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87" r:id="rId2"/>
    <p:sldId id="286" r:id="rId3"/>
    <p:sldId id="259" r:id="rId4"/>
    <p:sldId id="297" r:id="rId5"/>
    <p:sldId id="300" r:id="rId6"/>
    <p:sldId id="298" r:id="rId7"/>
    <p:sldId id="299" r:id="rId8"/>
    <p:sldId id="301" r:id="rId9"/>
    <p:sldId id="302" r:id="rId10"/>
    <p:sldId id="304" r:id="rId11"/>
    <p:sldId id="303" r:id="rId12"/>
    <p:sldId id="306" r:id="rId13"/>
    <p:sldId id="305" r:id="rId14"/>
    <p:sldId id="313" r:id="rId15"/>
    <p:sldId id="314" r:id="rId16"/>
    <p:sldId id="315" r:id="rId17"/>
    <p:sldId id="307" r:id="rId18"/>
    <p:sldId id="308" r:id="rId19"/>
    <p:sldId id="309" r:id="rId20"/>
    <p:sldId id="310" r:id="rId21"/>
    <p:sldId id="316" r:id="rId22"/>
    <p:sldId id="317" r:id="rId23"/>
    <p:sldId id="322" r:id="rId24"/>
    <p:sldId id="321" r:id="rId25"/>
    <p:sldId id="311" r:id="rId26"/>
    <p:sldId id="319" r:id="rId27"/>
    <p:sldId id="320" r:id="rId28"/>
    <p:sldId id="323" r:id="rId29"/>
    <p:sldId id="318" r:id="rId30"/>
    <p:sldId id="283" r:id="rId31"/>
  </p:sldIdLst>
  <p:sldSz cx="9144000" cy="6858000" type="screen4x3"/>
  <p:notesSz cx="6858000" cy="9144000"/>
  <p:defaultTextStyle>
    <a:defPPr>
      <a:defRPr lang="es-E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1" d="100"/>
          <a:sy n="81" d="100"/>
        </p:scale>
        <p:origin x="-1896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E701FA-E2D9-3645-8D74-5C0ECCB9D5BF}" type="datetimeFigureOut">
              <a:rPr lang="es-ES" smtClean="0"/>
              <a:t>7/11/14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65EFB3-4126-B14B-B4D0-43BD3D76BD29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52222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1pPr>
            <a:lvl2pPr eaLnBrk="0" hangingPunct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2pPr>
            <a:lvl3pPr eaLnBrk="0" hangingPunct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3pPr>
            <a:lvl4pPr eaLnBrk="0" hangingPunct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4pPr>
            <a:lvl5pPr eaLnBrk="0" hangingPunct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5pPr>
            <a:lvl6pPr marL="2256602" indent="-205146" defTabSz="403169" eaLnBrk="0" fontAlgn="base" hangingPunct="0">
              <a:spcBef>
                <a:spcPct val="0"/>
              </a:spcBef>
              <a:spcAft>
                <a:spcPct val="0"/>
              </a:spcAft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6pPr>
            <a:lvl7pPr marL="2666893" indent="-205146" defTabSz="403169" eaLnBrk="0" fontAlgn="base" hangingPunct="0">
              <a:spcBef>
                <a:spcPct val="0"/>
              </a:spcBef>
              <a:spcAft>
                <a:spcPct val="0"/>
              </a:spcAft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7pPr>
            <a:lvl8pPr marL="3077185" indent="-205146" defTabSz="403169" eaLnBrk="0" fontAlgn="base" hangingPunct="0">
              <a:spcBef>
                <a:spcPct val="0"/>
              </a:spcBef>
              <a:spcAft>
                <a:spcPct val="0"/>
              </a:spcAft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8pPr>
            <a:lvl9pPr marL="3487476" indent="-205146" defTabSz="403169" eaLnBrk="0" fontAlgn="base" hangingPunct="0">
              <a:spcBef>
                <a:spcPct val="0"/>
              </a:spcBef>
              <a:spcAft>
                <a:spcPct val="0"/>
              </a:spcAft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9pPr>
          </a:lstStyle>
          <a:p>
            <a:pPr eaLnBrk="1"/>
            <a:fld id="{918F4023-5172-4DFD-B481-EF32E08F723C}" type="slidenum">
              <a:rPr lang="es-CO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/>
              <a:t>3</a:t>
            </a:fld>
            <a:endParaRPr lang="es-CO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536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536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114511"/>
          </a:xfrm>
          <a:noFill/>
          <a:extLs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663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_tradnl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9C70-A3B0-E848-A962-DACAA58F4C52}" type="datetimeFigureOut">
              <a:rPr lang="es-ES" smtClean="0"/>
              <a:t>7/11/14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9BB7-077A-C34A-BE9E-C594E4BF7B8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782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9C70-A3B0-E848-A962-DACAA58F4C52}" type="datetimeFigureOut">
              <a:rPr lang="es-ES" smtClean="0"/>
              <a:t>7/11/14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9BB7-077A-C34A-BE9E-C594E4BF7B8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47136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9C70-A3B0-E848-A962-DACAA58F4C52}" type="datetimeFigureOut">
              <a:rPr lang="es-ES" smtClean="0"/>
              <a:t>7/11/14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9BB7-077A-C34A-BE9E-C594E4BF7B8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8746991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685800" y="2130425"/>
            <a:ext cx="7767638" cy="14652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s-CO"/>
              <a:t>6/04/13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sldNum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221389-F4ED-4EA7-A2A0-25C45A8E69A7}" type="slidenum">
              <a:rPr lang="es-CO"/>
              <a:pPr>
                <a:defRPr/>
              </a:pPr>
              <a:t>‹Nr.›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689642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9C70-A3B0-E848-A962-DACAA58F4C52}" type="datetimeFigureOut">
              <a:rPr lang="es-ES" smtClean="0"/>
              <a:t>7/11/14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9BB7-077A-C34A-BE9E-C594E4BF7B8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215049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9C70-A3B0-E848-A962-DACAA58F4C52}" type="datetimeFigureOut">
              <a:rPr lang="es-ES" smtClean="0"/>
              <a:t>7/11/14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9BB7-077A-C34A-BE9E-C594E4BF7B8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89154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9C70-A3B0-E848-A962-DACAA58F4C52}" type="datetimeFigureOut">
              <a:rPr lang="es-ES" smtClean="0"/>
              <a:t>7/11/14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9BB7-077A-C34A-BE9E-C594E4BF7B8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6645323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9C70-A3B0-E848-A962-DACAA58F4C52}" type="datetimeFigureOut">
              <a:rPr lang="es-ES" smtClean="0"/>
              <a:t>7/11/14</a:t>
            </a:fld>
            <a:endParaRPr lang="es-E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9BB7-077A-C34A-BE9E-C594E4BF7B8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25861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9C70-A3B0-E848-A962-DACAA58F4C52}" type="datetimeFigureOut">
              <a:rPr lang="es-ES" smtClean="0"/>
              <a:t>7/11/14</a:t>
            </a:fld>
            <a:endParaRPr lang="es-E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9BB7-077A-C34A-BE9E-C594E4BF7B8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508414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9C70-A3B0-E848-A962-DACAA58F4C52}" type="datetimeFigureOut">
              <a:rPr lang="es-ES" smtClean="0"/>
              <a:t>7/11/14</a:t>
            </a:fld>
            <a:endParaRPr lang="es-E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9BB7-077A-C34A-BE9E-C594E4BF7B8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1584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9C70-A3B0-E848-A962-DACAA58F4C52}" type="datetimeFigureOut">
              <a:rPr lang="es-ES" smtClean="0"/>
              <a:t>7/11/14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9BB7-077A-C34A-BE9E-C594E4BF7B8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9560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_tradnl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E9C70-A3B0-E848-A962-DACAA58F4C52}" type="datetimeFigureOut">
              <a:rPr lang="es-ES" smtClean="0"/>
              <a:t>7/11/14</a:t>
            </a:fld>
            <a:endParaRPr lang="es-E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B9BB7-077A-C34A-BE9E-C594E4BF7B8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8813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_tradnl" smtClean="0"/>
              <a:t>Clic para editar título</a:t>
            </a:r>
            <a:endParaRPr lang="es-E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_tradnl" smtClean="0"/>
              <a:t>Haga clic para modificar el estilo de texto del patrón</a:t>
            </a:r>
          </a:p>
          <a:p>
            <a:pPr lvl="1"/>
            <a:r>
              <a:rPr lang="es-ES_tradnl" smtClean="0"/>
              <a:t>Segundo nivel</a:t>
            </a:r>
          </a:p>
          <a:p>
            <a:pPr lvl="2"/>
            <a:r>
              <a:rPr lang="es-ES_tradnl" smtClean="0"/>
              <a:t>Tercer nivel</a:t>
            </a:r>
          </a:p>
          <a:p>
            <a:pPr lvl="3"/>
            <a:r>
              <a:rPr lang="es-ES_tradnl" smtClean="0"/>
              <a:t>Cuarto nivel</a:t>
            </a:r>
          </a:p>
          <a:p>
            <a:pPr lvl="4"/>
            <a:r>
              <a:rPr lang="es-ES_tradnl" smtClean="0"/>
              <a:t>Quinto nivel</a:t>
            </a:r>
            <a:endParaRPr lang="es-E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1E9C70-A3B0-E848-A962-DACAA58F4C52}" type="datetimeFigureOut">
              <a:rPr lang="es-ES" smtClean="0"/>
              <a:t>7/11/14</a:t>
            </a:fld>
            <a:endParaRPr lang="es-E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B9BB7-077A-C34A-BE9E-C594E4BF7B80}" type="slidenum">
              <a:rPr lang="es-ES" smtClean="0"/>
              <a:t>‹Nr.›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572083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leonardo.camargo@ucaldas.edu.co" TargetMode="External"/><Relationship Id="rId4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leonardo.camargo@bios.co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4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787791" y="2105826"/>
            <a:ext cx="7893985" cy="37240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 b="1" dirty="0" smtClean="0"/>
              <a:t>Programación concurrente y distribuida</a:t>
            </a:r>
          </a:p>
          <a:p>
            <a:endParaRPr lang="es-ES" dirty="0"/>
          </a:p>
          <a:p>
            <a:endParaRPr lang="es-ES" dirty="0" smtClean="0"/>
          </a:p>
          <a:p>
            <a:pPr algn="ctr"/>
            <a:r>
              <a:rPr lang="es-ES" sz="3200" i="1" dirty="0" smtClean="0"/>
              <a:t>Leonardo Camargo Forero, M.Sc</a:t>
            </a:r>
          </a:p>
          <a:p>
            <a:endParaRPr lang="es-ES" dirty="0"/>
          </a:p>
          <a:p>
            <a:endParaRPr lang="es-ES" dirty="0" smtClean="0"/>
          </a:p>
          <a:p>
            <a:pPr algn="ctr"/>
            <a:r>
              <a:rPr lang="es-ES" sz="3600" b="1" dirty="0" smtClean="0"/>
              <a:t>Sesión CUDA</a:t>
            </a:r>
            <a:endParaRPr lang="es-ES" sz="3600" b="1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460" y="379826"/>
            <a:ext cx="1508537" cy="140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020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985518" y="4342672"/>
            <a:ext cx="7408003" cy="119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/>
          <a:p>
            <a:pPr algn="ctr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CO" sz="3600" b="1" dirty="0" smtClean="0">
                <a:solidFill>
                  <a:srgbClr val="000000"/>
                </a:solidFill>
                <a:latin typeface="Calibri" pitchFamily="34" charset="0"/>
              </a:rPr>
              <a:t>Compute </a:t>
            </a:r>
            <a:r>
              <a:rPr lang="es-CO" sz="3600" b="1" dirty="0" err="1" smtClean="0">
                <a:solidFill>
                  <a:srgbClr val="000000"/>
                </a:solidFill>
                <a:latin typeface="Calibri" pitchFamily="34" charset="0"/>
              </a:rPr>
              <a:t>Unified</a:t>
            </a:r>
            <a:r>
              <a:rPr lang="es-CO" sz="3600" b="1" dirty="0" smtClean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s-CO" sz="3600" b="1" dirty="0" err="1" smtClean="0">
                <a:solidFill>
                  <a:srgbClr val="000000"/>
                </a:solidFill>
                <a:latin typeface="Calibri" pitchFamily="34" charset="0"/>
              </a:rPr>
              <a:t>Device</a:t>
            </a:r>
            <a:r>
              <a:rPr lang="es-CO" sz="3600" b="1" dirty="0" smtClean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s-CO" sz="3600" b="1" dirty="0" err="1" smtClean="0">
                <a:solidFill>
                  <a:srgbClr val="000000"/>
                </a:solidFill>
                <a:latin typeface="Calibri" pitchFamily="34" charset="0"/>
              </a:rPr>
              <a:t>Architecture</a:t>
            </a:r>
            <a:endParaRPr lang="es-CO" sz="3600" b="1" dirty="0" smtClean="0">
              <a:solidFill>
                <a:srgbClr val="000000"/>
              </a:solidFill>
              <a:latin typeface="Calibri" pitchFamily="34" charset="0"/>
            </a:endParaRPr>
          </a:p>
          <a:p>
            <a:pPr algn="ctr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CO" sz="3600" b="1" dirty="0" smtClean="0">
                <a:solidFill>
                  <a:srgbClr val="000000"/>
                </a:solidFill>
                <a:latin typeface="Calibri" pitchFamily="34" charset="0"/>
              </a:rPr>
              <a:t>CUDA</a:t>
            </a:r>
            <a:endParaRPr lang="es-CO" sz="3600" b="1" dirty="0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1026" name="Picture 2" descr="http://www.extremetech.com/wp-content/uploads/2012/05/nvidia_cuda-e13364489669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4911634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cdn.pcper.com/files/imagecache/article_max_width/review/2013-02-18/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635" y="0"/>
            <a:ext cx="4232365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59145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600075" y="4105275"/>
            <a:ext cx="747712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 smtClean="0"/>
              <a:t>nVidia Corporation</a:t>
            </a:r>
          </a:p>
          <a:p>
            <a:endParaRPr lang="es-CO" dirty="0"/>
          </a:p>
          <a:p>
            <a:r>
              <a:rPr lang="es-CO" dirty="0" err="1" smtClean="0"/>
              <a:t>Born</a:t>
            </a:r>
            <a:r>
              <a:rPr lang="es-CO" dirty="0" smtClean="0"/>
              <a:t> in 1993. </a:t>
            </a:r>
            <a:r>
              <a:rPr lang="es-CO" dirty="0" err="1" smtClean="0"/>
              <a:t>Located</a:t>
            </a:r>
            <a:r>
              <a:rPr lang="es-CO" dirty="0" smtClean="0"/>
              <a:t> at Santa Clara, California. </a:t>
            </a:r>
          </a:p>
          <a:p>
            <a:endParaRPr lang="es-CO" dirty="0"/>
          </a:p>
          <a:p>
            <a:r>
              <a:rPr lang="es-CO" dirty="0" smtClean="0"/>
              <a:t>GPU </a:t>
            </a:r>
            <a:r>
              <a:rPr lang="es-CO" dirty="0" err="1" smtClean="0"/>
              <a:t>manufacturer</a:t>
            </a:r>
            <a:r>
              <a:rPr lang="es-CO" dirty="0" smtClean="0"/>
              <a:t>,  </a:t>
            </a:r>
            <a:r>
              <a:rPr lang="es-CO" dirty="0" err="1" smtClean="0"/>
              <a:t>SOCs</a:t>
            </a:r>
            <a:r>
              <a:rPr lang="es-CO" dirty="0" smtClean="0"/>
              <a:t> </a:t>
            </a:r>
            <a:r>
              <a:rPr lang="es-CO" dirty="0" err="1" smtClean="0"/>
              <a:t>manufacturer</a:t>
            </a:r>
            <a:r>
              <a:rPr lang="es-CO" dirty="0" smtClean="0"/>
              <a:t>, </a:t>
            </a:r>
            <a:r>
              <a:rPr lang="es-CO" dirty="0" err="1" smtClean="0"/>
              <a:t>Gaming</a:t>
            </a:r>
            <a:r>
              <a:rPr lang="es-CO" dirty="0" smtClean="0"/>
              <a:t> </a:t>
            </a:r>
            <a:r>
              <a:rPr lang="es-CO" dirty="0" err="1" smtClean="0"/>
              <a:t>industry</a:t>
            </a:r>
            <a:r>
              <a:rPr lang="es-CO" dirty="0" smtClean="0"/>
              <a:t>, </a:t>
            </a:r>
            <a:r>
              <a:rPr lang="es-CO" dirty="0" err="1" smtClean="0"/>
              <a:t>etc</a:t>
            </a:r>
            <a:r>
              <a:rPr lang="es-CO" dirty="0" smtClean="0"/>
              <a:t>, etc.</a:t>
            </a:r>
          </a:p>
          <a:p>
            <a:endParaRPr lang="es-CO" dirty="0"/>
          </a:p>
          <a:p>
            <a:r>
              <a:rPr lang="es-CO" dirty="0" err="1" smtClean="0"/>
              <a:t>Creator</a:t>
            </a:r>
            <a:r>
              <a:rPr lang="es-CO" dirty="0" smtClean="0"/>
              <a:t> of CUDA in </a:t>
            </a:r>
            <a:r>
              <a:rPr lang="es-CO" dirty="0" err="1" smtClean="0"/>
              <a:t>November</a:t>
            </a:r>
            <a:r>
              <a:rPr lang="es-CO" dirty="0" smtClean="0"/>
              <a:t> 2006</a:t>
            </a:r>
            <a:endParaRPr lang="es-CO" dirty="0"/>
          </a:p>
        </p:txBody>
      </p:sp>
      <p:pic>
        <p:nvPicPr>
          <p:cNvPr id="3074" name="Picture 2" descr="http://downloads.xdesktopwallpapers.com/wp-content/uploads/2012/04/Nvidia%20Black%20N%20White%203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5238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600075" y="4105275"/>
            <a:ext cx="747712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 smtClean="0"/>
              <a:t>CUDA</a:t>
            </a:r>
          </a:p>
          <a:p>
            <a:endParaRPr lang="es-CO" dirty="0"/>
          </a:p>
          <a:p>
            <a:pPr algn="just"/>
            <a:r>
              <a:rPr lang="es-CO" dirty="0" err="1" smtClean="0"/>
              <a:t>Computed</a:t>
            </a:r>
            <a:r>
              <a:rPr lang="es-CO" dirty="0" smtClean="0"/>
              <a:t> </a:t>
            </a:r>
            <a:r>
              <a:rPr lang="es-CO" dirty="0" err="1" smtClean="0"/>
              <a:t>Unified</a:t>
            </a:r>
            <a:r>
              <a:rPr lang="es-CO" dirty="0" smtClean="0"/>
              <a:t> </a:t>
            </a:r>
            <a:r>
              <a:rPr lang="es-CO" dirty="0" err="1" smtClean="0"/>
              <a:t>Device</a:t>
            </a:r>
            <a:r>
              <a:rPr lang="es-CO" dirty="0" smtClean="0"/>
              <a:t> </a:t>
            </a:r>
            <a:r>
              <a:rPr lang="es-CO" dirty="0" err="1" smtClean="0"/>
              <a:t>Architecture</a:t>
            </a:r>
            <a:r>
              <a:rPr lang="es-CO" dirty="0" smtClean="0"/>
              <a:t>: General purpose </a:t>
            </a:r>
            <a:r>
              <a:rPr lang="es-CO" dirty="0" err="1" smtClean="0"/>
              <a:t>parallel</a:t>
            </a:r>
            <a:r>
              <a:rPr lang="es-CO" dirty="0" smtClean="0"/>
              <a:t> </a:t>
            </a:r>
            <a:r>
              <a:rPr lang="es-CO" dirty="0" err="1" smtClean="0"/>
              <a:t>computing</a:t>
            </a:r>
            <a:r>
              <a:rPr lang="es-CO" dirty="0" smtClean="0"/>
              <a:t> </a:t>
            </a:r>
            <a:r>
              <a:rPr lang="es-CO" dirty="0" err="1" smtClean="0"/>
              <a:t>platform</a:t>
            </a:r>
            <a:r>
              <a:rPr lang="es-CO" dirty="0" smtClean="0"/>
              <a:t> and </a:t>
            </a:r>
            <a:r>
              <a:rPr lang="es-CO" dirty="0" err="1" smtClean="0"/>
              <a:t>programming</a:t>
            </a:r>
            <a:r>
              <a:rPr lang="es-CO" dirty="0" smtClean="0"/>
              <a:t> </a:t>
            </a:r>
            <a:r>
              <a:rPr lang="es-CO" dirty="0" err="1" smtClean="0"/>
              <a:t>model</a:t>
            </a:r>
            <a:r>
              <a:rPr lang="es-CO" dirty="0" smtClean="0"/>
              <a:t> </a:t>
            </a:r>
            <a:r>
              <a:rPr lang="en-US" dirty="0"/>
              <a:t>that leverages the parallel compute engine in NVIDIA GPUs to solve many complex computational problems in a more efficient way than on a CPU. </a:t>
            </a:r>
            <a:endParaRPr lang="en-US" dirty="0" smtClean="0"/>
          </a:p>
          <a:p>
            <a:pPr algn="just"/>
            <a:endParaRPr lang="en-US" dirty="0"/>
          </a:p>
          <a:p>
            <a:pPr algn="just"/>
            <a:r>
              <a:rPr lang="en-US" sz="800" dirty="0" smtClean="0"/>
              <a:t>Taken from CUDA C Programming Guide, July 2013</a:t>
            </a:r>
            <a:endParaRPr lang="es-CO" sz="800" dirty="0"/>
          </a:p>
        </p:txBody>
      </p:sp>
      <p:pic>
        <p:nvPicPr>
          <p:cNvPr id="5124" name="Picture 4" descr="http://www.affarissimo.com/ebay/quadro/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100" y="0"/>
            <a:ext cx="3297474" cy="330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http://www.maximumpc.com/files/u69/GeForce_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526" y="233362"/>
            <a:ext cx="2784982" cy="289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http://www.microway.com/newsletter/mailing_11082011/nvidia_tesla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5724" y="0"/>
            <a:ext cx="3333750" cy="3306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85823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666750" y="1276350"/>
            <a:ext cx="7477125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 smtClean="0"/>
              <a:t>CUDA </a:t>
            </a:r>
            <a:r>
              <a:rPr lang="es-CO" sz="2400" b="1" dirty="0" err="1" smtClean="0"/>
              <a:t>Concepts</a:t>
            </a:r>
            <a:endParaRPr lang="es-CO" sz="2400" b="1" dirty="0" smtClean="0"/>
          </a:p>
          <a:p>
            <a:endParaRPr lang="es-CO" dirty="0" smtClean="0"/>
          </a:p>
          <a:p>
            <a:r>
              <a:rPr lang="es-CO" dirty="0" smtClean="0"/>
              <a:t>Host: 				</a:t>
            </a:r>
            <a:r>
              <a:rPr lang="es-CO" sz="1400" dirty="0" smtClean="0"/>
              <a:t>CPU + RAM</a:t>
            </a:r>
          </a:p>
          <a:p>
            <a:r>
              <a:rPr lang="es-CO" dirty="0" err="1" smtClean="0"/>
              <a:t>Device</a:t>
            </a:r>
            <a:r>
              <a:rPr lang="es-CO" dirty="0" smtClean="0"/>
              <a:t>: 				</a:t>
            </a:r>
            <a:r>
              <a:rPr lang="es-CO" sz="1400" dirty="0" smtClean="0"/>
              <a:t>GPU + GPU RAM</a:t>
            </a:r>
          </a:p>
          <a:p>
            <a:r>
              <a:rPr lang="es-CO" dirty="0" err="1" smtClean="0"/>
              <a:t>Kernel</a:t>
            </a:r>
            <a:r>
              <a:rPr lang="es-CO" dirty="0" smtClean="0"/>
              <a:t>: 				</a:t>
            </a:r>
            <a:r>
              <a:rPr lang="es-CO" sz="1400" dirty="0" err="1" smtClean="0"/>
              <a:t>Subroutine</a:t>
            </a:r>
            <a:r>
              <a:rPr lang="es-CO" sz="1400" dirty="0" smtClean="0"/>
              <a:t> </a:t>
            </a:r>
            <a:r>
              <a:rPr lang="es-CO" sz="1400" dirty="0" err="1" smtClean="0"/>
              <a:t>to</a:t>
            </a:r>
            <a:r>
              <a:rPr lang="es-CO" sz="1400" dirty="0" smtClean="0"/>
              <a:t> be </a:t>
            </a:r>
            <a:r>
              <a:rPr lang="es-CO" sz="1400" dirty="0" err="1" smtClean="0"/>
              <a:t>executed</a:t>
            </a:r>
            <a:r>
              <a:rPr lang="es-CO" sz="1400" dirty="0" smtClean="0"/>
              <a:t> </a:t>
            </a:r>
            <a:r>
              <a:rPr lang="es-CO" sz="1400" dirty="0" err="1" smtClean="0"/>
              <a:t>on</a:t>
            </a:r>
            <a:r>
              <a:rPr lang="es-CO" sz="1400" dirty="0" smtClean="0"/>
              <a:t> </a:t>
            </a:r>
            <a:r>
              <a:rPr lang="es-CO" sz="1400" dirty="0" err="1" smtClean="0"/>
              <a:t>deviced</a:t>
            </a:r>
            <a:endParaRPr lang="es-CO" sz="1400" dirty="0" smtClean="0"/>
          </a:p>
          <a:p>
            <a:r>
              <a:rPr lang="es-CO" dirty="0" smtClean="0"/>
              <a:t>GPU </a:t>
            </a:r>
            <a:r>
              <a:rPr lang="es-CO" dirty="0" err="1" smtClean="0"/>
              <a:t>Thread</a:t>
            </a:r>
            <a:r>
              <a:rPr lang="es-CO" dirty="0" smtClean="0"/>
              <a:t>: 			</a:t>
            </a:r>
            <a:r>
              <a:rPr lang="es-CO" sz="1400" dirty="0" err="1" smtClean="0"/>
              <a:t>Minimum</a:t>
            </a:r>
            <a:r>
              <a:rPr lang="es-CO" sz="1400" dirty="0" smtClean="0"/>
              <a:t> </a:t>
            </a:r>
            <a:r>
              <a:rPr lang="es-CO" sz="1400" dirty="0" err="1" smtClean="0"/>
              <a:t>execution</a:t>
            </a:r>
            <a:r>
              <a:rPr lang="es-CO" sz="1400" dirty="0" smtClean="0"/>
              <a:t> </a:t>
            </a:r>
            <a:r>
              <a:rPr lang="es-CO" sz="1400" dirty="0" err="1" smtClean="0"/>
              <a:t>unit</a:t>
            </a:r>
            <a:r>
              <a:rPr lang="es-CO" sz="1400" dirty="0" smtClean="0"/>
              <a:t> (1D, 2D, 3D)</a:t>
            </a:r>
          </a:p>
          <a:p>
            <a:r>
              <a:rPr lang="es-CO" dirty="0" smtClean="0"/>
              <a:t>Block: 				</a:t>
            </a:r>
            <a:r>
              <a:rPr lang="es-CO" sz="1400" dirty="0" err="1" smtClean="0"/>
              <a:t>Group</a:t>
            </a:r>
            <a:r>
              <a:rPr lang="es-CO" sz="1400" dirty="0" smtClean="0"/>
              <a:t> of Threads (</a:t>
            </a:r>
            <a:r>
              <a:rPr lang="es-CO" sz="1400" dirty="0" err="1" smtClean="0"/>
              <a:t>executed</a:t>
            </a:r>
            <a:r>
              <a:rPr lang="es-CO" sz="1400" dirty="0" smtClean="0"/>
              <a:t> </a:t>
            </a:r>
            <a:r>
              <a:rPr lang="es-CO" sz="1400" dirty="0" err="1" smtClean="0"/>
              <a:t>on</a:t>
            </a:r>
            <a:r>
              <a:rPr lang="es-CO" sz="1400" dirty="0" smtClean="0"/>
              <a:t> </a:t>
            </a:r>
            <a:r>
              <a:rPr lang="es-CO" sz="1400" dirty="0" err="1" smtClean="0"/>
              <a:t>independent</a:t>
            </a:r>
            <a:r>
              <a:rPr lang="es-CO" sz="1400" dirty="0" smtClean="0"/>
              <a:t> </a:t>
            </a:r>
            <a:r>
              <a:rPr lang="es-CO" sz="1400" dirty="0" err="1" smtClean="0"/>
              <a:t>SMs</a:t>
            </a:r>
            <a:r>
              <a:rPr lang="es-CO" sz="1400" dirty="0"/>
              <a:t>*) (1D, 2D, 3D)</a:t>
            </a:r>
          </a:p>
          <a:p>
            <a:r>
              <a:rPr lang="es-CO" sz="1400" dirty="0" smtClean="0"/>
              <a:t> </a:t>
            </a:r>
          </a:p>
          <a:p>
            <a:r>
              <a:rPr lang="es-CO" dirty="0" smtClean="0"/>
              <a:t>Grid: 				</a:t>
            </a:r>
            <a:r>
              <a:rPr lang="es-CO" sz="1400" dirty="0" err="1" smtClean="0"/>
              <a:t>Group</a:t>
            </a:r>
            <a:r>
              <a:rPr lang="es-CO" sz="1400" dirty="0" smtClean="0"/>
              <a:t> of </a:t>
            </a:r>
            <a:r>
              <a:rPr lang="es-CO" sz="1400" dirty="0"/>
              <a:t>blocks (1D, 2D, 3D)</a:t>
            </a:r>
          </a:p>
          <a:p>
            <a:endParaRPr lang="es-CO" sz="1400" dirty="0" smtClean="0"/>
          </a:p>
          <a:p>
            <a:endParaRPr lang="es-CO" sz="1400" dirty="0"/>
          </a:p>
          <a:p>
            <a:r>
              <a:rPr lang="es-CO" sz="1400" dirty="0" smtClean="0"/>
              <a:t>*</a:t>
            </a:r>
            <a:r>
              <a:rPr lang="es-CO" sz="1400" dirty="0" err="1" smtClean="0"/>
              <a:t>SMs</a:t>
            </a:r>
            <a:r>
              <a:rPr lang="es-CO" sz="1400" dirty="0" smtClean="0"/>
              <a:t> = </a:t>
            </a:r>
            <a:r>
              <a:rPr lang="es-CO" sz="1400" dirty="0" err="1" smtClean="0"/>
              <a:t>Streaming</a:t>
            </a:r>
            <a:r>
              <a:rPr lang="es-CO" sz="1400" dirty="0" smtClean="0"/>
              <a:t> </a:t>
            </a:r>
            <a:r>
              <a:rPr lang="es-CO" sz="1400" dirty="0" err="1" smtClean="0"/>
              <a:t>Multiprocessors</a:t>
            </a:r>
            <a:r>
              <a:rPr lang="es-CO" sz="1400" dirty="0" smtClean="0"/>
              <a:t> </a:t>
            </a:r>
          </a:p>
          <a:p>
            <a:endParaRPr lang="es-CO" sz="1400" dirty="0"/>
          </a:p>
          <a:p>
            <a:endParaRPr lang="es-CO" sz="1400" dirty="0" smtClean="0"/>
          </a:p>
          <a:p>
            <a:r>
              <a:rPr lang="es-CO" sz="2400" i="1" dirty="0" smtClean="0"/>
              <a:t>CUDA MAIN IDEA: Use a </a:t>
            </a:r>
            <a:r>
              <a:rPr lang="es-CO" sz="2400" i="1" dirty="0" err="1" smtClean="0"/>
              <a:t>thread</a:t>
            </a:r>
            <a:r>
              <a:rPr lang="es-CO" sz="2400" i="1" dirty="0" smtClean="0"/>
              <a:t> per </a:t>
            </a:r>
            <a:r>
              <a:rPr lang="es-CO" sz="2400" i="1" dirty="0" err="1" smtClean="0"/>
              <a:t>operation</a:t>
            </a:r>
            <a:r>
              <a:rPr lang="es-CO" sz="2400" i="1" dirty="0" smtClean="0"/>
              <a:t> </a:t>
            </a:r>
            <a:r>
              <a:rPr lang="es-CO" sz="2400" i="1" dirty="0" err="1" smtClean="0"/>
              <a:t>on</a:t>
            </a:r>
            <a:r>
              <a:rPr lang="es-CO" sz="2400" i="1" dirty="0" smtClean="0"/>
              <a:t> </a:t>
            </a:r>
            <a:r>
              <a:rPr lang="es-CO" sz="2400" i="1" dirty="0" err="1" smtClean="0"/>
              <a:t>different</a:t>
            </a:r>
            <a:r>
              <a:rPr lang="es-CO" sz="2400" i="1" dirty="0" smtClean="0"/>
              <a:t> data</a:t>
            </a:r>
            <a:endParaRPr lang="es-CO" sz="2400" i="1" dirty="0"/>
          </a:p>
        </p:txBody>
      </p:sp>
    </p:spTree>
    <p:extLst>
      <p:ext uri="{BB962C8B-B14F-4D97-AF65-F5344CB8AC3E}">
        <p14:creationId xmlns:p14="http://schemas.microsoft.com/office/powerpoint/2010/main" val="36873125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518159" y="923841"/>
            <a:ext cx="8495212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800" b="1" dirty="0" err="1"/>
              <a:t>Important</a:t>
            </a:r>
            <a:r>
              <a:rPr lang="es-CO" sz="2800" b="1" dirty="0"/>
              <a:t> </a:t>
            </a:r>
            <a:r>
              <a:rPr lang="es-CO" sz="2800" b="1" dirty="0" err="1" smtClean="0"/>
              <a:t>facts</a:t>
            </a:r>
            <a:r>
              <a:rPr lang="es-CO" sz="2800" b="1" dirty="0" smtClean="0"/>
              <a:t>:</a:t>
            </a:r>
            <a:endParaRPr lang="es-CO" sz="2800" b="1" dirty="0"/>
          </a:p>
          <a:p>
            <a:endParaRPr lang="es-CO" dirty="0" smtClean="0"/>
          </a:p>
          <a:p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dirty="0" err="1"/>
              <a:t>Each</a:t>
            </a:r>
            <a:r>
              <a:rPr lang="es-CO" dirty="0"/>
              <a:t> </a:t>
            </a:r>
            <a:r>
              <a:rPr lang="es-CO" dirty="0" err="1"/>
              <a:t>thread</a:t>
            </a:r>
            <a:r>
              <a:rPr lang="es-CO" dirty="0"/>
              <a:t> </a:t>
            </a:r>
            <a:r>
              <a:rPr lang="es-CO" dirty="0" err="1"/>
              <a:t>is</a:t>
            </a:r>
            <a:r>
              <a:rPr lang="es-CO" dirty="0"/>
              <a:t> </a:t>
            </a:r>
            <a:r>
              <a:rPr lang="es-CO" dirty="0" err="1"/>
              <a:t>assigned</a:t>
            </a:r>
            <a:r>
              <a:rPr lang="es-CO" dirty="0"/>
              <a:t> </a:t>
            </a:r>
            <a:r>
              <a:rPr lang="es-CO" dirty="0" err="1"/>
              <a:t>with</a:t>
            </a:r>
            <a:r>
              <a:rPr lang="es-CO" dirty="0"/>
              <a:t> </a:t>
            </a:r>
            <a:r>
              <a:rPr lang="es-CO" dirty="0" err="1"/>
              <a:t>an</a:t>
            </a:r>
            <a:r>
              <a:rPr lang="es-CO" dirty="0"/>
              <a:t> ID </a:t>
            </a:r>
            <a:r>
              <a:rPr lang="es-CO" dirty="0" err="1"/>
              <a:t>used</a:t>
            </a:r>
            <a:r>
              <a:rPr lang="es-CO" dirty="0"/>
              <a:t> for </a:t>
            </a:r>
            <a:r>
              <a:rPr lang="es-CO" dirty="0" err="1"/>
              <a:t>parallel</a:t>
            </a:r>
            <a:r>
              <a:rPr lang="es-CO" dirty="0"/>
              <a:t> </a:t>
            </a:r>
            <a:r>
              <a:rPr lang="es-CO" dirty="0" err="1"/>
              <a:t>Execution</a:t>
            </a:r>
            <a:r>
              <a:rPr lang="es-CO" dirty="0"/>
              <a:t> (</a:t>
            </a:r>
            <a:r>
              <a:rPr lang="es-CO" dirty="0" err="1"/>
              <a:t>threadIdx</a:t>
            </a:r>
            <a:r>
              <a:rPr lang="es-CO" dirty="0"/>
              <a:t> variable</a:t>
            </a:r>
            <a:r>
              <a:rPr lang="es-CO" dirty="0" smtClean="0"/>
              <a:t>)</a:t>
            </a:r>
          </a:p>
          <a:p>
            <a:endParaRPr lang="es-C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threads of a block are expected to reside on the same processor core and must share the limited memory resources of that </a:t>
            </a:r>
            <a:r>
              <a:rPr lang="en-US" dirty="0" smtClean="0"/>
              <a:t>core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 current GPUs, a thread block may contain up to 1024 threads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 kernel can be executed by multiple equally-shaped thread blocks, so that the total number of threads is equal to the number of threads per block times the number of blocks. </a:t>
            </a:r>
            <a:endParaRPr lang="en-US" dirty="0" smtClean="0"/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Blocks are organized into a one-dimensional, two-dimensional, or three-dimensional grid of thread blocks </a:t>
            </a:r>
            <a:endParaRPr lang="en-US" dirty="0" smtClean="0"/>
          </a:p>
          <a:p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number of thread blocks in a grid is usually dictated by the size of the data being processed or the number of processors in the system, which it can greatly exceed.</a:t>
            </a:r>
          </a:p>
        </p:txBody>
      </p:sp>
    </p:spTree>
    <p:extLst>
      <p:ext uri="{BB962C8B-B14F-4D97-AF65-F5344CB8AC3E}">
        <p14:creationId xmlns:p14="http://schemas.microsoft.com/office/powerpoint/2010/main" val="35850100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827088" y="1883383"/>
            <a:ext cx="77755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s-MX" sz="2400" b="1" dirty="0" smtClean="0">
                <a:solidFill>
                  <a:srgbClr val="0066CC"/>
                </a:solidFill>
              </a:rPr>
              <a:t>Parallelization scheme MPI</a:t>
            </a:r>
            <a:endParaRPr lang="en-GB" sz="1600" dirty="0" smtClean="0"/>
          </a:p>
        </p:txBody>
      </p:sp>
      <p:sp>
        <p:nvSpPr>
          <p:cNvPr id="7" name="Rectángulo 6"/>
          <p:cNvSpPr/>
          <p:nvPr/>
        </p:nvSpPr>
        <p:spPr>
          <a:xfrm>
            <a:off x="2926079" y="3126376"/>
            <a:ext cx="574766" cy="278674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err="1" smtClean="0">
                <a:solidFill>
                  <a:schemeClr val="tx1"/>
                </a:solidFill>
              </a:rPr>
              <a:t>Main</a:t>
            </a:r>
            <a:r>
              <a:rPr lang="es-MX" sz="800" dirty="0" smtClean="0">
                <a:solidFill>
                  <a:schemeClr val="tx1"/>
                </a:solidFill>
              </a:rPr>
              <a:t> </a:t>
            </a:r>
            <a:r>
              <a:rPr lang="es-MX" sz="800" dirty="0" err="1" smtClean="0">
                <a:solidFill>
                  <a:schemeClr val="tx1"/>
                </a:solidFill>
              </a:rPr>
              <a:t>subtask</a:t>
            </a:r>
            <a:endParaRPr lang="es-CO" sz="800" dirty="0">
              <a:solidFill>
                <a:schemeClr val="tx1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2926079" y="3518260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err="1" smtClean="0">
                <a:solidFill>
                  <a:schemeClr val="tx1"/>
                </a:solidFill>
              </a:rPr>
              <a:t>Subtask</a:t>
            </a:r>
            <a:endParaRPr lang="es-CO" dirty="0"/>
          </a:p>
        </p:txBody>
      </p:sp>
      <p:sp>
        <p:nvSpPr>
          <p:cNvPr id="31" name="Rectángulo 30"/>
          <p:cNvSpPr/>
          <p:nvPr/>
        </p:nvSpPr>
        <p:spPr>
          <a:xfrm>
            <a:off x="2926079" y="3910144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err="1">
                <a:solidFill>
                  <a:schemeClr val="tx1"/>
                </a:solidFill>
              </a:rPr>
              <a:t>Subtask</a:t>
            </a:r>
            <a:endParaRPr lang="es-CO" dirty="0"/>
          </a:p>
        </p:txBody>
      </p:sp>
      <p:sp>
        <p:nvSpPr>
          <p:cNvPr id="32" name="Rectángulo 31"/>
          <p:cNvSpPr/>
          <p:nvPr/>
        </p:nvSpPr>
        <p:spPr>
          <a:xfrm>
            <a:off x="2926079" y="4302028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err="1">
                <a:solidFill>
                  <a:schemeClr val="tx1"/>
                </a:solidFill>
              </a:rPr>
              <a:t>Subtask</a:t>
            </a:r>
            <a:endParaRPr lang="es-CO" dirty="0"/>
          </a:p>
        </p:txBody>
      </p:sp>
      <p:sp>
        <p:nvSpPr>
          <p:cNvPr id="33" name="Rectángulo 32"/>
          <p:cNvSpPr/>
          <p:nvPr/>
        </p:nvSpPr>
        <p:spPr>
          <a:xfrm>
            <a:off x="2926079" y="4693912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err="1">
                <a:solidFill>
                  <a:schemeClr val="tx1"/>
                </a:solidFill>
              </a:rPr>
              <a:t>Subtask</a:t>
            </a:r>
            <a:endParaRPr lang="es-CO" dirty="0"/>
          </a:p>
        </p:txBody>
      </p:sp>
      <p:sp>
        <p:nvSpPr>
          <p:cNvPr id="10" name="Flecha derecha 9"/>
          <p:cNvSpPr/>
          <p:nvPr/>
        </p:nvSpPr>
        <p:spPr>
          <a:xfrm>
            <a:off x="3740330" y="3796934"/>
            <a:ext cx="844732" cy="391884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/>
          <p:cNvSpPr/>
          <p:nvPr/>
        </p:nvSpPr>
        <p:spPr>
          <a:xfrm>
            <a:off x="6309359" y="3274421"/>
            <a:ext cx="574766" cy="278674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err="1">
                <a:solidFill>
                  <a:schemeClr val="tx1"/>
                </a:solidFill>
              </a:rPr>
              <a:t>Main</a:t>
            </a:r>
            <a:r>
              <a:rPr lang="es-MX" sz="800" dirty="0">
                <a:solidFill>
                  <a:schemeClr val="tx1"/>
                </a:solidFill>
              </a:rPr>
              <a:t> </a:t>
            </a:r>
            <a:r>
              <a:rPr lang="es-MX" sz="800" dirty="0" err="1">
                <a:solidFill>
                  <a:schemeClr val="tx1"/>
                </a:solidFill>
              </a:rPr>
              <a:t>subtask</a:t>
            </a:r>
            <a:endParaRPr lang="es-CO" sz="800" dirty="0">
              <a:solidFill>
                <a:schemeClr val="tx1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5037908" y="4297670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err="1">
                <a:solidFill>
                  <a:schemeClr val="tx1"/>
                </a:solidFill>
              </a:rPr>
              <a:t>Subtask</a:t>
            </a:r>
            <a:endParaRPr lang="es-CO" dirty="0"/>
          </a:p>
        </p:txBody>
      </p:sp>
      <p:sp>
        <p:nvSpPr>
          <p:cNvPr id="13" name="Rectángulo 12"/>
          <p:cNvSpPr/>
          <p:nvPr/>
        </p:nvSpPr>
        <p:spPr>
          <a:xfrm>
            <a:off x="5913121" y="4302028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err="1">
                <a:solidFill>
                  <a:schemeClr val="tx1"/>
                </a:solidFill>
              </a:rPr>
              <a:t>Subtask</a:t>
            </a:r>
            <a:endParaRPr lang="es-CO" dirty="0"/>
          </a:p>
        </p:txBody>
      </p:sp>
      <p:sp>
        <p:nvSpPr>
          <p:cNvPr id="14" name="Rectángulo 13"/>
          <p:cNvSpPr/>
          <p:nvPr/>
        </p:nvSpPr>
        <p:spPr>
          <a:xfrm>
            <a:off x="6831873" y="4293303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err="1">
                <a:solidFill>
                  <a:schemeClr val="tx1"/>
                </a:solidFill>
              </a:rPr>
              <a:t>Subtask</a:t>
            </a:r>
            <a:endParaRPr lang="es-CO" dirty="0"/>
          </a:p>
        </p:txBody>
      </p:sp>
      <p:sp>
        <p:nvSpPr>
          <p:cNvPr id="15" name="Rectángulo 14"/>
          <p:cNvSpPr/>
          <p:nvPr/>
        </p:nvSpPr>
        <p:spPr>
          <a:xfrm>
            <a:off x="7696201" y="4293303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err="1">
                <a:solidFill>
                  <a:schemeClr val="tx1"/>
                </a:solidFill>
              </a:rPr>
              <a:t>Subtask</a:t>
            </a:r>
            <a:endParaRPr lang="es-CO" dirty="0"/>
          </a:p>
        </p:txBody>
      </p:sp>
      <p:sp>
        <p:nvSpPr>
          <p:cNvPr id="2" name="Rectángulo 1"/>
          <p:cNvSpPr/>
          <p:nvPr/>
        </p:nvSpPr>
        <p:spPr>
          <a:xfrm>
            <a:off x="6074227" y="3080914"/>
            <a:ext cx="1045029" cy="6705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/>
          <p:cNvSpPr txBox="1"/>
          <p:nvPr/>
        </p:nvSpPr>
        <p:spPr>
          <a:xfrm>
            <a:off x="5795556" y="2857111"/>
            <a:ext cx="18005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 smtClean="0"/>
              <a:t>Node, Process, master </a:t>
            </a:r>
            <a:r>
              <a:rPr lang="es-MX" sz="800" dirty="0" err="1" smtClean="0"/>
              <a:t>thread</a:t>
            </a:r>
            <a:r>
              <a:rPr lang="es-MX" sz="800" dirty="0" smtClean="0"/>
              <a:t>, ID = 0</a:t>
            </a:r>
            <a:endParaRPr lang="es-CO" sz="800" dirty="0"/>
          </a:p>
        </p:txBody>
      </p:sp>
      <p:sp>
        <p:nvSpPr>
          <p:cNvPr id="4" name="Rectángulo 3"/>
          <p:cNvSpPr/>
          <p:nvPr/>
        </p:nvSpPr>
        <p:spPr>
          <a:xfrm>
            <a:off x="4922520" y="4188818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Rectángulo 18"/>
          <p:cNvSpPr/>
          <p:nvPr/>
        </p:nvSpPr>
        <p:spPr>
          <a:xfrm>
            <a:off x="5799911" y="4188818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Rectángulo 19"/>
          <p:cNvSpPr/>
          <p:nvPr/>
        </p:nvSpPr>
        <p:spPr>
          <a:xfrm>
            <a:off x="6723019" y="4201876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ángulo 20"/>
          <p:cNvSpPr/>
          <p:nvPr/>
        </p:nvSpPr>
        <p:spPr>
          <a:xfrm>
            <a:off x="7580814" y="4201876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CuadroTexto 21"/>
          <p:cNvSpPr txBox="1"/>
          <p:nvPr/>
        </p:nvSpPr>
        <p:spPr>
          <a:xfrm>
            <a:off x="5632268" y="4833249"/>
            <a:ext cx="2181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 err="1" smtClean="0"/>
              <a:t>Nodes</a:t>
            </a:r>
            <a:r>
              <a:rPr lang="es-MX" sz="800" dirty="0" smtClean="0"/>
              <a:t>, Process, Slave Threads ID </a:t>
            </a:r>
            <a:r>
              <a:rPr lang="es-MX" sz="800" dirty="0"/>
              <a:t>= </a:t>
            </a:r>
            <a:r>
              <a:rPr lang="es-MX" sz="800" dirty="0" smtClean="0"/>
              <a:t>{1,2,….n}</a:t>
            </a:r>
            <a:endParaRPr lang="es-CO" sz="800" dirty="0"/>
          </a:p>
          <a:p>
            <a:endParaRPr lang="es-CO" sz="800" dirty="0"/>
          </a:p>
        </p:txBody>
      </p:sp>
      <p:cxnSp>
        <p:nvCxnSpPr>
          <p:cNvPr id="18" name="Conector recto de flecha 17"/>
          <p:cNvCxnSpPr/>
          <p:nvPr/>
        </p:nvCxnSpPr>
        <p:spPr>
          <a:xfrm flipV="1">
            <a:off x="5451566" y="3796934"/>
            <a:ext cx="461555" cy="25254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/>
          <p:nvPr/>
        </p:nvCxnSpPr>
        <p:spPr>
          <a:xfrm flipH="1" flipV="1">
            <a:off x="7280366" y="3826628"/>
            <a:ext cx="533404" cy="2816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/>
          <p:nvPr/>
        </p:nvCxnSpPr>
        <p:spPr>
          <a:xfrm flipV="1">
            <a:off x="6309359" y="3812087"/>
            <a:ext cx="0" cy="2772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/>
          <p:cNvCxnSpPr/>
          <p:nvPr/>
        </p:nvCxnSpPr>
        <p:spPr>
          <a:xfrm flipV="1">
            <a:off x="6884125" y="3826628"/>
            <a:ext cx="0" cy="2627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ángulo 28"/>
          <p:cNvSpPr/>
          <p:nvPr/>
        </p:nvSpPr>
        <p:spPr>
          <a:xfrm>
            <a:off x="2838994" y="2978331"/>
            <a:ext cx="775063" cy="209876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CuadroTexto 29"/>
          <p:cNvSpPr txBox="1"/>
          <p:nvPr/>
        </p:nvSpPr>
        <p:spPr>
          <a:xfrm>
            <a:off x="2704012" y="2710041"/>
            <a:ext cx="8795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err="1" smtClean="0"/>
              <a:t>Task</a:t>
            </a:r>
            <a:endParaRPr lang="es-CO" sz="1200" dirty="0"/>
          </a:p>
        </p:txBody>
      </p:sp>
      <p:sp>
        <p:nvSpPr>
          <p:cNvPr id="35" name="CuadroTexto 34"/>
          <p:cNvSpPr txBox="1"/>
          <p:nvPr/>
        </p:nvSpPr>
        <p:spPr>
          <a:xfrm>
            <a:off x="7879085" y="3850264"/>
            <a:ext cx="905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 smtClean="0"/>
              <a:t>Distribución de datos</a:t>
            </a:r>
            <a:endParaRPr lang="es-CO" sz="800" dirty="0"/>
          </a:p>
        </p:txBody>
      </p:sp>
      <p:sp>
        <p:nvSpPr>
          <p:cNvPr id="36" name="CuadroTexto 35"/>
          <p:cNvSpPr txBox="1"/>
          <p:nvPr/>
        </p:nvSpPr>
        <p:spPr>
          <a:xfrm>
            <a:off x="1045029" y="5625737"/>
            <a:ext cx="30915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00" dirty="0" err="1" smtClean="0"/>
              <a:t>Subtasks</a:t>
            </a:r>
            <a:r>
              <a:rPr lang="es-MX" sz="1000" dirty="0" smtClean="0"/>
              <a:t> </a:t>
            </a:r>
            <a:r>
              <a:rPr lang="es-MX" sz="1000" dirty="0" err="1" smtClean="0"/>
              <a:t>quantity</a:t>
            </a:r>
            <a:r>
              <a:rPr lang="es-MX" sz="1000" dirty="0" smtClean="0"/>
              <a:t> </a:t>
            </a:r>
            <a:r>
              <a:rPr lang="es-MX" sz="1000" dirty="0" err="1" smtClean="0"/>
              <a:t>is</a:t>
            </a:r>
            <a:r>
              <a:rPr lang="es-MX" sz="1000" dirty="0" smtClean="0"/>
              <a:t> </a:t>
            </a:r>
            <a:r>
              <a:rPr lang="es-MX" sz="1000" dirty="0" err="1" smtClean="0"/>
              <a:t>application-dependent</a:t>
            </a:r>
            <a:r>
              <a:rPr lang="es-MX" sz="1000" dirty="0" smtClean="0"/>
              <a:t> </a:t>
            </a:r>
            <a:endParaRPr lang="es-CO" sz="1000" dirty="0"/>
          </a:p>
        </p:txBody>
      </p:sp>
    </p:spTree>
    <p:extLst>
      <p:ext uri="{BB962C8B-B14F-4D97-AF65-F5344CB8AC3E}">
        <p14:creationId xmlns:p14="http://schemas.microsoft.com/office/powerpoint/2010/main" val="3557449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827088" y="1883383"/>
            <a:ext cx="77755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s-MX" sz="2400" b="1" dirty="0" err="1" smtClean="0">
                <a:solidFill>
                  <a:srgbClr val="0066CC"/>
                </a:solidFill>
              </a:rPr>
              <a:t>Paralellization</a:t>
            </a:r>
            <a:endParaRPr lang="en-GB" sz="1600" dirty="0" smtClean="0"/>
          </a:p>
        </p:txBody>
      </p:sp>
      <p:sp>
        <p:nvSpPr>
          <p:cNvPr id="10" name="Flecha derecha 9"/>
          <p:cNvSpPr/>
          <p:nvPr/>
        </p:nvSpPr>
        <p:spPr>
          <a:xfrm>
            <a:off x="4222572" y="3708714"/>
            <a:ext cx="844732" cy="391884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/>
          <p:cNvSpPr/>
          <p:nvPr/>
        </p:nvSpPr>
        <p:spPr>
          <a:xfrm>
            <a:off x="1815737" y="3382143"/>
            <a:ext cx="574766" cy="278674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err="1" smtClean="0">
                <a:solidFill>
                  <a:schemeClr val="tx1"/>
                </a:solidFill>
              </a:rPr>
              <a:t>Main</a:t>
            </a:r>
            <a:r>
              <a:rPr lang="es-MX" sz="800" dirty="0" smtClean="0">
                <a:solidFill>
                  <a:schemeClr val="tx1"/>
                </a:solidFill>
              </a:rPr>
              <a:t> </a:t>
            </a:r>
            <a:r>
              <a:rPr lang="es-MX" sz="800" dirty="0" err="1" smtClean="0">
                <a:solidFill>
                  <a:schemeClr val="tx1"/>
                </a:solidFill>
              </a:rPr>
              <a:t>subtask</a:t>
            </a:r>
            <a:endParaRPr lang="es-CO" sz="800" dirty="0">
              <a:solidFill>
                <a:schemeClr val="tx1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588899" y="4422808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err="1" smtClean="0">
                <a:solidFill>
                  <a:schemeClr val="tx1"/>
                </a:solidFill>
              </a:rPr>
              <a:t>Subtask</a:t>
            </a:r>
            <a:endParaRPr lang="es-CO" dirty="0"/>
          </a:p>
        </p:txBody>
      </p:sp>
      <p:sp>
        <p:nvSpPr>
          <p:cNvPr id="13" name="Rectángulo 12"/>
          <p:cNvSpPr/>
          <p:nvPr/>
        </p:nvSpPr>
        <p:spPr>
          <a:xfrm>
            <a:off x="1446708" y="4426800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err="1">
                <a:solidFill>
                  <a:schemeClr val="tx1"/>
                </a:solidFill>
              </a:rPr>
              <a:t>Subtask</a:t>
            </a:r>
            <a:endParaRPr lang="es-CO" dirty="0"/>
          </a:p>
        </p:txBody>
      </p:sp>
      <p:sp>
        <p:nvSpPr>
          <p:cNvPr id="14" name="Rectángulo 13"/>
          <p:cNvSpPr/>
          <p:nvPr/>
        </p:nvSpPr>
        <p:spPr>
          <a:xfrm>
            <a:off x="2346960" y="4426800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err="1">
                <a:solidFill>
                  <a:schemeClr val="tx1"/>
                </a:solidFill>
              </a:rPr>
              <a:t>Subtask</a:t>
            </a:r>
            <a:endParaRPr lang="es-CO" dirty="0"/>
          </a:p>
        </p:txBody>
      </p:sp>
      <p:sp>
        <p:nvSpPr>
          <p:cNvPr id="15" name="Rectángulo 14"/>
          <p:cNvSpPr/>
          <p:nvPr/>
        </p:nvSpPr>
        <p:spPr>
          <a:xfrm>
            <a:off x="3219996" y="4430014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err="1">
                <a:solidFill>
                  <a:schemeClr val="tx1"/>
                </a:solidFill>
              </a:rPr>
              <a:t>Subtask</a:t>
            </a:r>
            <a:endParaRPr lang="es-CO" dirty="0"/>
          </a:p>
        </p:txBody>
      </p:sp>
      <p:sp>
        <p:nvSpPr>
          <p:cNvPr id="2" name="Rectángulo 1"/>
          <p:cNvSpPr/>
          <p:nvPr/>
        </p:nvSpPr>
        <p:spPr>
          <a:xfrm>
            <a:off x="1580605" y="3188636"/>
            <a:ext cx="1045029" cy="6705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/>
          <p:cNvSpPr txBox="1"/>
          <p:nvPr/>
        </p:nvSpPr>
        <p:spPr>
          <a:xfrm>
            <a:off x="1301934" y="2964833"/>
            <a:ext cx="18005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 smtClean="0"/>
              <a:t>Node, Process, master </a:t>
            </a:r>
            <a:r>
              <a:rPr lang="es-MX" sz="800" dirty="0" err="1" smtClean="0"/>
              <a:t>thread</a:t>
            </a:r>
            <a:r>
              <a:rPr lang="es-MX" sz="800" dirty="0" smtClean="0"/>
              <a:t>, ID = 0</a:t>
            </a:r>
            <a:endParaRPr lang="es-CO" sz="800" dirty="0"/>
          </a:p>
        </p:txBody>
      </p:sp>
      <p:sp>
        <p:nvSpPr>
          <p:cNvPr id="4" name="Rectángulo 3"/>
          <p:cNvSpPr/>
          <p:nvPr/>
        </p:nvSpPr>
        <p:spPr>
          <a:xfrm>
            <a:off x="428898" y="4296540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Rectángulo 18"/>
          <p:cNvSpPr/>
          <p:nvPr/>
        </p:nvSpPr>
        <p:spPr>
          <a:xfrm>
            <a:off x="1306289" y="4296540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Rectángulo 19"/>
          <p:cNvSpPr/>
          <p:nvPr/>
        </p:nvSpPr>
        <p:spPr>
          <a:xfrm>
            <a:off x="2241371" y="4291135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ángulo 20"/>
          <p:cNvSpPr/>
          <p:nvPr/>
        </p:nvSpPr>
        <p:spPr>
          <a:xfrm>
            <a:off x="3111135" y="4291135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CuadroTexto 21"/>
          <p:cNvSpPr txBox="1"/>
          <p:nvPr/>
        </p:nvSpPr>
        <p:spPr>
          <a:xfrm>
            <a:off x="1138646" y="4940971"/>
            <a:ext cx="2181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 err="1" smtClean="0"/>
              <a:t>Nodes</a:t>
            </a:r>
            <a:r>
              <a:rPr lang="es-MX" sz="800" dirty="0" smtClean="0"/>
              <a:t>, </a:t>
            </a:r>
            <a:r>
              <a:rPr lang="es-MX" sz="800" dirty="0" err="1" smtClean="0"/>
              <a:t>Processes</a:t>
            </a:r>
            <a:r>
              <a:rPr lang="es-MX" sz="800" dirty="0" smtClean="0"/>
              <a:t>, </a:t>
            </a:r>
            <a:r>
              <a:rPr lang="es-MX" sz="800" dirty="0" err="1" smtClean="0"/>
              <a:t>slave</a:t>
            </a:r>
            <a:r>
              <a:rPr lang="es-MX" sz="800" dirty="0" smtClean="0"/>
              <a:t> </a:t>
            </a:r>
            <a:r>
              <a:rPr lang="es-MX" sz="800" dirty="0" err="1" smtClean="0"/>
              <a:t>threads</a:t>
            </a:r>
            <a:r>
              <a:rPr lang="es-MX" sz="800" dirty="0" smtClean="0"/>
              <a:t> </a:t>
            </a:r>
            <a:r>
              <a:rPr lang="es-MX" sz="800" dirty="0"/>
              <a:t>ID = </a:t>
            </a:r>
            <a:r>
              <a:rPr lang="es-MX" sz="800" dirty="0" smtClean="0"/>
              <a:t>{1,2,….n}</a:t>
            </a:r>
            <a:endParaRPr lang="es-CO" sz="800" dirty="0"/>
          </a:p>
          <a:p>
            <a:endParaRPr lang="es-CO" sz="800" dirty="0"/>
          </a:p>
        </p:txBody>
      </p:sp>
      <p:cxnSp>
        <p:nvCxnSpPr>
          <p:cNvPr id="18" name="Conector recto de flecha 17"/>
          <p:cNvCxnSpPr/>
          <p:nvPr/>
        </p:nvCxnSpPr>
        <p:spPr>
          <a:xfrm flipV="1">
            <a:off x="957944" y="3904656"/>
            <a:ext cx="461555" cy="25254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/>
          <p:nvPr/>
        </p:nvCxnSpPr>
        <p:spPr>
          <a:xfrm flipH="1" flipV="1">
            <a:off x="2786744" y="3934350"/>
            <a:ext cx="533404" cy="2816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/>
          <p:nvPr/>
        </p:nvCxnSpPr>
        <p:spPr>
          <a:xfrm flipV="1">
            <a:off x="1815737" y="3919809"/>
            <a:ext cx="0" cy="2772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/>
          <p:cNvCxnSpPr/>
          <p:nvPr/>
        </p:nvCxnSpPr>
        <p:spPr>
          <a:xfrm flipV="1">
            <a:off x="2390503" y="3934350"/>
            <a:ext cx="0" cy="2627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uadroTexto 34"/>
          <p:cNvSpPr txBox="1"/>
          <p:nvPr/>
        </p:nvSpPr>
        <p:spPr>
          <a:xfrm>
            <a:off x="3385463" y="3957986"/>
            <a:ext cx="90569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 smtClean="0"/>
              <a:t>Data </a:t>
            </a:r>
            <a:r>
              <a:rPr lang="es-MX" sz="800" dirty="0" err="1" smtClean="0"/>
              <a:t>distribution</a:t>
            </a:r>
            <a:endParaRPr lang="es-CO" sz="800" dirty="0"/>
          </a:p>
        </p:txBody>
      </p:sp>
      <p:sp>
        <p:nvSpPr>
          <p:cNvPr id="34" name="Rectángulo 33"/>
          <p:cNvSpPr/>
          <p:nvPr/>
        </p:nvSpPr>
        <p:spPr>
          <a:xfrm>
            <a:off x="6771998" y="4535404"/>
            <a:ext cx="574766" cy="278674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err="1" smtClean="0">
                <a:solidFill>
                  <a:schemeClr val="tx1"/>
                </a:solidFill>
              </a:rPr>
              <a:t>Main</a:t>
            </a:r>
            <a:r>
              <a:rPr lang="es-MX" sz="800" dirty="0" smtClean="0">
                <a:solidFill>
                  <a:schemeClr val="tx1"/>
                </a:solidFill>
              </a:rPr>
              <a:t> </a:t>
            </a:r>
            <a:r>
              <a:rPr lang="es-MX" sz="800" dirty="0" err="1" smtClean="0">
                <a:solidFill>
                  <a:schemeClr val="tx1"/>
                </a:solidFill>
              </a:rPr>
              <a:t>subtask</a:t>
            </a:r>
            <a:endParaRPr lang="es-CO" sz="800" dirty="0">
              <a:solidFill>
                <a:schemeClr val="tx1"/>
              </a:solidFill>
            </a:endParaRPr>
          </a:p>
        </p:txBody>
      </p:sp>
      <p:sp>
        <p:nvSpPr>
          <p:cNvPr id="37" name="Rectángulo 36"/>
          <p:cNvSpPr/>
          <p:nvPr/>
        </p:nvSpPr>
        <p:spPr>
          <a:xfrm>
            <a:off x="5364481" y="3288639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err="1">
                <a:solidFill>
                  <a:schemeClr val="tx1"/>
                </a:solidFill>
              </a:rPr>
              <a:t>Subtask</a:t>
            </a:r>
            <a:endParaRPr lang="es-CO" dirty="0"/>
          </a:p>
        </p:txBody>
      </p:sp>
      <p:sp>
        <p:nvSpPr>
          <p:cNvPr id="38" name="Rectángulo 37"/>
          <p:cNvSpPr/>
          <p:nvPr/>
        </p:nvSpPr>
        <p:spPr>
          <a:xfrm>
            <a:off x="6239694" y="3292997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err="1">
                <a:solidFill>
                  <a:schemeClr val="tx1"/>
                </a:solidFill>
              </a:rPr>
              <a:t>Subtask</a:t>
            </a:r>
            <a:endParaRPr lang="es-CO" dirty="0"/>
          </a:p>
        </p:txBody>
      </p:sp>
      <p:sp>
        <p:nvSpPr>
          <p:cNvPr id="39" name="Rectángulo 38"/>
          <p:cNvSpPr/>
          <p:nvPr/>
        </p:nvSpPr>
        <p:spPr>
          <a:xfrm>
            <a:off x="7158446" y="3284272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err="1">
                <a:solidFill>
                  <a:schemeClr val="tx1"/>
                </a:solidFill>
              </a:rPr>
              <a:t>Subtask</a:t>
            </a:r>
            <a:endParaRPr lang="es-CO" dirty="0"/>
          </a:p>
        </p:txBody>
      </p:sp>
      <p:sp>
        <p:nvSpPr>
          <p:cNvPr id="40" name="Rectángulo 39"/>
          <p:cNvSpPr/>
          <p:nvPr/>
        </p:nvSpPr>
        <p:spPr>
          <a:xfrm>
            <a:off x="8022774" y="3284272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err="1">
                <a:solidFill>
                  <a:schemeClr val="tx1"/>
                </a:solidFill>
              </a:rPr>
              <a:t>Subtask</a:t>
            </a:r>
            <a:endParaRPr lang="es-CO" dirty="0"/>
          </a:p>
        </p:txBody>
      </p:sp>
      <p:sp>
        <p:nvSpPr>
          <p:cNvPr id="41" name="Rectángulo 40"/>
          <p:cNvSpPr/>
          <p:nvPr/>
        </p:nvSpPr>
        <p:spPr>
          <a:xfrm>
            <a:off x="6536866" y="4341897"/>
            <a:ext cx="1045029" cy="6705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CuadroTexto 41"/>
          <p:cNvSpPr txBox="1"/>
          <p:nvPr/>
        </p:nvSpPr>
        <p:spPr>
          <a:xfrm>
            <a:off x="6258195" y="4118094"/>
            <a:ext cx="18005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 smtClean="0"/>
              <a:t>Node, Process, master </a:t>
            </a:r>
            <a:r>
              <a:rPr lang="es-MX" sz="800" dirty="0" err="1" smtClean="0"/>
              <a:t>thread</a:t>
            </a:r>
            <a:r>
              <a:rPr lang="es-MX" sz="800" dirty="0" smtClean="0"/>
              <a:t>. ID = 0</a:t>
            </a:r>
            <a:endParaRPr lang="es-CO" sz="800" dirty="0"/>
          </a:p>
        </p:txBody>
      </p:sp>
      <p:sp>
        <p:nvSpPr>
          <p:cNvPr id="43" name="Rectángulo 42"/>
          <p:cNvSpPr/>
          <p:nvPr/>
        </p:nvSpPr>
        <p:spPr>
          <a:xfrm>
            <a:off x="5249093" y="3179787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Rectángulo 43"/>
          <p:cNvSpPr/>
          <p:nvPr/>
        </p:nvSpPr>
        <p:spPr>
          <a:xfrm>
            <a:off x="6126484" y="3179787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Rectángulo 44"/>
          <p:cNvSpPr/>
          <p:nvPr/>
        </p:nvSpPr>
        <p:spPr>
          <a:xfrm>
            <a:off x="7049592" y="3192845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Rectángulo 45"/>
          <p:cNvSpPr/>
          <p:nvPr/>
        </p:nvSpPr>
        <p:spPr>
          <a:xfrm>
            <a:off x="7907387" y="3192845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CuadroTexto 46"/>
          <p:cNvSpPr txBox="1"/>
          <p:nvPr/>
        </p:nvSpPr>
        <p:spPr>
          <a:xfrm>
            <a:off x="6054634" y="2926815"/>
            <a:ext cx="2181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 err="1" smtClean="0"/>
              <a:t>Nodes</a:t>
            </a:r>
            <a:r>
              <a:rPr lang="es-MX" sz="800" dirty="0" smtClean="0"/>
              <a:t>, </a:t>
            </a:r>
            <a:r>
              <a:rPr lang="es-MX" sz="800" dirty="0" err="1" smtClean="0"/>
              <a:t>Processes</a:t>
            </a:r>
            <a:r>
              <a:rPr lang="es-MX" sz="800" dirty="0" smtClean="0"/>
              <a:t>, </a:t>
            </a:r>
            <a:r>
              <a:rPr lang="es-MX" sz="800" dirty="0" err="1" smtClean="0"/>
              <a:t>slave</a:t>
            </a:r>
            <a:r>
              <a:rPr lang="es-MX" sz="800" dirty="0" smtClean="0"/>
              <a:t> </a:t>
            </a:r>
            <a:r>
              <a:rPr lang="es-MX" sz="800" dirty="0" err="1" smtClean="0"/>
              <a:t>threads</a:t>
            </a:r>
            <a:r>
              <a:rPr lang="es-MX" sz="800" dirty="0" smtClean="0"/>
              <a:t> </a:t>
            </a:r>
            <a:r>
              <a:rPr lang="es-MX" sz="800" dirty="0"/>
              <a:t>ID = </a:t>
            </a:r>
            <a:r>
              <a:rPr lang="es-MX" sz="800" dirty="0" smtClean="0"/>
              <a:t>{1,2,….n}</a:t>
            </a:r>
            <a:endParaRPr lang="es-CO" sz="800" dirty="0"/>
          </a:p>
          <a:p>
            <a:endParaRPr lang="es-CO" sz="800" dirty="0"/>
          </a:p>
        </p:txBody>
      </p:sp>
      <p:cxnSp>
        <p:nvCxnSpPr>
          <p:cNvPr id="17" name="Conector recto de flecha 16"/>
          <p:cNvCxnSpPr/>
          <p:nvPr/>
        </p:nvCxnSpPr>
        <p:spPr>
          <a:xfrm>
            <a:off x="5812970" y="3779540"/>
            <a:ext cx="426724" cy="3385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/>
          <p:nvPr/>
        </p:nvCxnSpPr>
        <p:spPr>
          <a:xfrm>
            <a:off x="6771998" y="3732210"/>
            <a:ext cx="0" cy="3227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de flecha 52"/>
          <p:cNvCxnSpPr/>
          <p:nvPr/>
        </p:nvCxnSpPr>
        <p:spPr>
          <a:xfrm>
            <a:off x="7446912" y="3732210"/>
            <a:ext cx="0" cy="3227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de flecha 54"/>
          <p:cNvCxnSpPr/>
          <p:nvPr/>
        </p:nvCxnSpPr>
        <p:spPr>
          <a:xfrm flipV="1">
            <a:off x="7855133" y="3779540"/>
            <a:ext cx="381003" cy="3385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CuadroTexto 55"/>
          <p:cNvSpPr txBox="1"/>
          <p:nvPr/>
        </p:nvSpPr>
        <p:spPr>
          <a:xfrm>
            <a:off x="8077201" y="3934350"/>
            <a:ext cx="905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 smtClean="0"/>
              <a:t>&lt;Dara </a:t>
            </a:r>
            <a:r>
              <a:rPr lang="es-MX" sz="800" dirty="0" err="1" smtClean="0"/>
              <a:t>synchronization</a:t>
            </a:r>
            <a:r>
              <a:rPr lang="es-MX" sz="800" dirty="0" smtClean="0"/>
              <a:t>&gt;</a:t>
            </a:r>
            <a:endParaRPr lang="es-CO" sz="800" dirty="0"/>
          </a:p>
        </p:txBody>
      </p:sp>
      <p:sp>
        <p:nvSpPr>
          <p:cNvPr id="57" name="Flecha derecha 56"/>
          <p:cNvSpPr/>
          <p:nvPr/>
        </p:nvSpPr>
        <p:spPr>
          <a:xfrm rot="5400000">
            <a:off x="6866710" y="5279001"/>
            <a:ext cx="522513" cy="391884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8" name="Rectángulo 57"/>
          <p:cNvSpPr/>
          <p:nvPr/>
        </p:nvSpPr>
        <p:spPr>
          <a:xfrm>
            <a:off x="6684913" y="5869571"/>
            <a:ext cx="896982" cy="6792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err="1" smtClean="0">
                <a:solidFill>
                  <a:schemeClr val="tx1"/>
                </a:solidFill>
              </a:rPr>
              <a:t>Task</a:t>
            </a:r>
            <a:endParaRPr lang="es-CO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1059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849948" y="1167103"/>
            <a:ext cx="777557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s-MX" sz="2400" b="1" dirty="0" smtClean="0">
                <a:solidFill>
                  <a:srgbClr val="0066CC"/>
                </a:solidFill>
              </a:rPr>
              <a:t>Parallelization scheme CUDA</a:t>
            </a:r>
            <a:endParaRPr lang="en-GB" sz="1600" dirty="0" smtClean="0"/>
          </a:p>
        </p:txBody>
      </p:sp>
      <p:sp>
        <p:nvSpPr>
          <p:cNvPr id="10" name="Flecha derecha 9"/>
          <p:cNvSpPr/>
          <p:nvPr/>
        </p:nvSpPr>
        <p:spPr>
          <a:xfrm>
            <a:off x="2721025" y="3492138"/>
            <a:ext cx="1302371" cy="391884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Rectángulo 1"/>
          <p:cNvSpPr/>
          <p:nvPr/>
        </p:nvSpPr>
        <p:spPr>
          <a:xfrm>
            <a:off x="4207063" y="2177318"/>
            <a:ext cx="3726990" cy="140415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Rectángulo 3"/>
          <p:cNvSpPr/>
          <p:nvPr/>
        </p:nvSpPr>
        <p:spPr>
          <a:xfrm>
            <a:off x="1501960" y="3547639"/>
            <a:ext cx="1035399" cy="108274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7" name="Rectángulo 36"/>
          <p:cNvSpPr/>
          <p:nvPr/>
        </p:nvSpPr>
        <p:spPr>
          <a:xfrm>
            <a:off x="4449809" y="2573569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err="1" smtClean="0">
                <a:solidFill>
                  <a:schemeClr val="tx1"/>
                </a:solidFill>
              </a:rPr>
              <a:t>threadID</a:t>
            </a:r>
            <a:endParaRPr lang="es-CO" dirty="0"/>
          </a:p>
        </p:txBody>
      </p:sp>
      <p:sp>
        <p:nvSpPr>
          <p:cNvPr id="38" name="Rectángulo 37"/>
          <p:cNvSpPr/>
          <p:nvPr/>
        </p:nvSpPr>
        <p:spPr>
          <a:xfrm>
            <a:off x="5325022" y="2577927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err="1">
                <a:solidFill>
                  <a:schemeClr val="tx1"/>
                </a:solidFill>
              </a:rPr>
              <a:t>threadID</a:t>
            </a:r>
            <a:endParaRPr lang="es-CO" dirty="0"/>
          </a:p>
        </p:txBody>
      </p:sp>
      <p:sp>
        <p:nvSpPr>
          <p:cNvPr id="39" name="Rectángulo 38"/>
          <p:cNvSpPr/>
          <p:nvPr/>
        </p:nvSpPr>
        <p:spPr>
          <a:xfrm>
            <a:off x="6243774" y="2569202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err="1">
                <a:solidFill>
                  <a:schemeClr val="tx1"/>
                </a:solidFill>
              </a:rPr>
              <a:t>threadID</a:t>
            </a:r>
            <a:endParaRPr lang="es-CO" dirty="0"/>
          </a:p>
        </p:txBody>
      </p:sp>
      <p:sp>
        <p:nvSpPr>
          <p:cNvPr id="40" name="Rectángulo 39"/>
          <p:cNvSpPr/>
          <p:nvPr/>
        </p:nvSpPr>
        <p:spPr>
          <a:xfrm>
            <a:off x="7108102" y="2569202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err="1">
                <a:solidFill>
                  <a:schemeClr val="tx1"/>
                </a:solidFill>
              </a:rPr>
              <a:t>threadID</a:t>
            </a:r>
            <a:endParaRPr lang="es-CO" dirty="0"/>
          </a:p>
        </p:txBody>
      </p:sp>
      <p:sp>
        <p:nvSpPr>
          <p:cNvPr id="43" name="Rectángulo 42"/>
          <p:cNvSpPr/>
          <p:nvPr/>
        </p:nvSpPr>
        <p:spPr>
          <a:xfrm>
            <a:off x="4334421" y="2464716"/>
            <a:ext cx="805541" cy="92081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Rectángulo 43"/>
          <p:cNvSpPr/>
          <p:nvPr/>
        </p:nvSpPr>
        <p:spPr>
          <a:xfrm>
            <a:off x="5211812" y="2464716"/>
            <a:ext cx="805541" cy="920811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Rectángulo 44"/>
          <p:cNvSpPr/>
          <p:nvPr/>
        </p:nvSpPr>
        <p:spPr>
          <a:xfrm>
            <a:off x="6134920" y="2477774"/>
            <a:ext cx="805541" cy="907753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Rectángulo 45"/>
          <p:cNvSpPr/>
          <p:nvPr/>
        </p:nvSpPr>
        <p:spPr>
          <a:xfrm>
            <a:off x="6992715" y="2477775"/>
            <a:ext cx="805541" cy="907752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Rectángulo 46"/>
          <p:cNvSpPr/>
          <p:nvPr/>
        </p:nvSpPr>
        <p:spPr>
          <a:xfrm>
            <a:off x="4442195" y="2979620"/>
            <a:ext cx="574766" cy="278674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Data block</a:t>
            </a:r>
            <a:endParaRPr lang="es-CO" sz="800" dirty="0">
              <a:solidFill>
                <a:schemeClr val="tx1"/>
              </a:solidFill>
            </a:endParaRPr>
          </a:p>
        </p:txBody>
      </p:sp>
      <p:sp>
        <p:nvSpPr>
          <p:cNvPr id="51" name="Rectángulo 50"/>
          <p:cNvSpPr/>
          <p:nvPr/>
        </p:nvSpPr>
        <p:spPr>
          <a:xfrm>
            <a:off x="5321751" y="3004787"/>
            <a:ext cx="574766" cy="278674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>
                <a:solidFill>
                  <a:schemeClr val="tx1"/>
                </a:solidFill>
              </a:rPr>
              <a:t>Data block</a:t>
            </a:r>
            <a:endParaRPr lang="es-CO" sz="800" dirty="0">
              <a:solidFill>
                <a:schemeClr val="tx1"/>
              </a:solidFill>
            </a:endParaRPr>
          </a:p>
        </p:txBody>
      </p:sp>
      <p:sp>
        <p:nvSpPr>
          <p:cNvPr id="52" name="Rectángulo 51"/>
          <p:cNvSpPr/>
          <p:nvPr/>
        </p:nvSpPr>
        <p:spPr>
          <a:xfrm>
            <a:off x="6243774" y="2993644"/>
            <a:ext cx="574766" cy="278674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>
                <a:solidFill>
                  <a:schemeClr val="tx1"/>
                </a:solidFill>
              </a:rPr>
              <a:t>Data block</a:t>
            </a:r>
            <a:endParaRPr lang="es-CO" sz="800" dirty="0">
              <a:solidFill>
                <a:schemeClr val="tx1"/>
              </a:solidFill>
            </a:endParaRPr>
          </a:p>
        </p:txBody>
      </p:sp>
      <p:sp>
        <p:nvSpPr>
          <p:cNvPr id="54" name="Rectángulo 53"/>
          <p:cNvSpPr/>
          <p:nvPr/>
        </p:nvSpPr>
        <p:spPr>
          <a:xfrm>
            <a:off x="7113225" y="3003816"/>
            <a:ext cx="574766" cy="278674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>
                <a:solidFill>
                  <a:schemeClr val="tx1"/>
                </a:solidFill>
              </a:rPr>
              <a:t>Data block</a:t>
            </a:r>
            <a:endParaRPr lang="es-CO" sz="800" dirty="0">
              <a:solidFill>
                <a:schemeClr val="tx1"/>
              </a:solidFill>
            </a:endParaRPr>
          </a:p>
        </p:txBody>
      </p:sp>
      <p:sp>
        <p:nvSpPr>
          <p:cNvPr id="59" name="CuadroTexto 58"/>
          <p:cNvSpPr txBox="1"/>
          <p:nvPr/>
        </p:nvSpPr>
        <p:spPr>
          <a:xfrm>
            <a:off x="5535386" y="2214297"/>
            <a:ext cx="94270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 smtClean="0"/>
              <a:t>SIMD </a:t>
            </a:r>
            <a:r>
              <a:rPr lang="es-MX" sz="800" dirty="0" err="1" smtClean="0"/>
              <a:t>execution</a:t>
            </a:r>
            <a:r>
              <a:rPr lang="es-MX" sz="800" dirty="0" smtClean="0"/>
              <a:t> </a:t>
            </a:r>
            <a:endParaRPr lang="es-CO" sz="800" dirty="0"/>
          </a:p>
        </p:txBody>
      </p:sp>
      <p:sp>
        <p:nvSpPr>
          <p:cNvPr id="60" name="CuadroTexto 59"/>
          <p:cNvSpPr txBox="1"/>
          <p:nvPr/>
        </p:nvSpPr>
        <p:spPr>
          <a:xfrm>
            <a:off x="4232776" y="1924213"/>
            <a:ext cx="18005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 err="1" smtClean="0"/>
              <a:t>Device</a:t>
            </a:r>
            <a:r>
              <a:rPr lang="es-MX" sz="800" dirty="0" smtClean="0"/>
              <a:t> </a:t>
            </a:r>
            <a:r>
              <a:rPr lang="es-MX" sz="800" dirty="0" err="1" smtClean="0"/>
              <a:t>Call</a:t>
            </a:r>
            <a:endParaRPr lang="es-CO" sz="800" dirty="0"/>
          </a:p>
        </p:txBody>
      </p:sp>
      <p:sp>
        <p:nvSpPr>
          <p:cNvPr id="61" name="CuadroTexto 60"/>
          <p:cNvSpPr txBox="1"/>
          <p:nvPr/>
        </p:nvSpPr>
        <p:spPr>
          <a:xfrm>
            <a:off x="2500711" y="3257864"/>
            <a:ext cx="18005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 err="1" smtClean="0"/>
              <a:t>KernelName</a:t>
            </a:r>
            <a:r>
              <a:rPr lang="es-MX" sz="800" dirty="0" smtClean="0"/>
              <a:t> &lt;&lt;&lt; .. , … &gt;&gt;&gt; (</a:t>
            </a:r>
            <a:r>
              <a:rPr lang="es-MX" sz="800" dirty="0" err="1" smtClean="0"/>
              <a:t>argList</a:t>
            </a:r>
            <a:r>
              <a:rPr lang="es-MX" sz="800" dirty="0" smtClean="0"/>
              <a:t>)</a:t>
            </a:r>
            <a:endParaRPr lang="es-CO" sz="800" dirty="0"/>
          </a:p>
        </p:txBody>
      </p:sp>
      <p:sp>
        <p:nvSpPr>
          <p:cNvPr id="3" name="Rectángulo 2"/>
          <p:cNvSpPr/>
          <p:nvPr/>
        </p:nvSpPr>
        <p:spPr>
          <a:xfrm>
            <a:off x="1657710" y="3703395"/>
            <a:ext cx="723900" cy="716205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 smtClean="0"/>
              <a:t>HOST</a:t>
            </a:r>
            <a:endParaRPr lang="es-CO" sz="1400" dirty="0"/>
          </a:p>
        </p:txBody>
      </p:sp>
      <p:sp>
        <p:nvSpPr>
          <p:cNvPr id="6" name="Flecha abajo 5"/>
          <p:cNvSpPr/>
          <p:nvPr/>
        </p:nvSpPr>
        <p:spPr>
          <a:xfrm>
            <a:off x="6006739" y="3688080"/>
            <a:ext cx="348341" cy="42236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Rectángulo 7"/>
          <p:cNvSpPr/>
          <p:nvPr/>
        </p:nvSpPr>
        <p:spPr>
          <a:xfrm>
            <a:off x="5400953" y="4179272"/>
            <a:ext cx="1539508" cy="4191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400" dirty="0" smtClean="0"/>
              <a:t>Output data</a:t>
            </a:r>
            <a:endParaRPr lang="es-CO" sz="1400" dirty="0"/>
          </a:p>
        </p:txBody>
      </p:sp>
      <p:sp>
        <p:nvSpPr>
          <p:cNvPr id="16" name="Flecha izquierda 15"/>
          <p:cNvSpPr/>
          <p:nvPr/>
        </p:nvSpPr>
        <p:spPr>
          <a:xfrm>
            <a:off x="2880360" y="4282142"/>
            <a:ext cx="2054958" cy="316230"/>
          </a:xfrm>
          <a:prstGeom prst="lef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76553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666750" y="1276350"/>
            <a:ext cx="7477125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 err="1" smtClean="0"/>
              <a:t>Kernels</a:t>
            </a:r>
            <a:endParaRPr lang="es-CO" sz="2400" b="1" dirty="0" smtClean="0"/>
          </a:p>
          <a:p>
            <a:endParaRPr lang="es-CO" dirty="0" smtClean="0"/>
          </a:p>
          <a:p>
            <a:r>
              <a:rPr lang="es-CO" dirty="0" smtClean="0"/>
              <a:t>C </a:t>
            </a:r>
            <a:r>
              <a:rPr lang="es-CO" dirty="0" err="1" smtClean="0"/>
              <a:t>function</a:t>
            </a:r>
            <a:r>
              <a:rPr lang="es-CO" dirty="0" smtClean="0"/>
              <a:t> </a:t>
            </a:r>
            <a:r>
              <a:rPr lang="es-CO" dirty="0" err="1" smtClean="0"/>
              <a:t>executed</a:t>
            </a:r>
            <a:r>
              <a:rPr lang="es-CO" dirty="0" smtClean="0"/>
              <a:t> N times in </a:t>
            </a:r>
            <a:r>
              <a:rPr lang="es-CO" dirty="0" err="1" smtClean="0"/>
              <a:t>parallel</a:t>
            </a:r>
            <a:r>
              <a:rPr lang="es-CO" dirty="0" smtClean="0"/>
              <a:t> </a:t>
            </a:r>
            <a:r>
              <a:rPr lang="es-CO" dirty="0" err="1" smtClean="0"/>
              <a:t>by</a:t>
            </a:r>
            <a:r>
              <a:rPr lang="es-CO" dirty="0" smtClean="0"/>
              <a:t> N </a:t>
            </a:r>
            <a:r>
              <a:rPr lang="es-CO" dirty="0" err="1" smtClean="0"/>
              <a:t>different</a:t>
            </a:r>
            <a:r>
              <a:rPr lang="es-CO" dirty="0" smtClean="0"/>
              <a:t> CUDA Threads</a:t>
            </a:r>
          </a:p>
          <a:p>
            <a:endParaRPr lang="es-CO" sz="1400" dirty="0"/>
          </a:p>
          <a:p>
            <a:r>
              <a:rPr lang="es-CO" sz="1400" dirty="0" err="1" smtClean="0"/>
              <a:t>Declaration</a:t>
            </a:r>
            <a:r>
              <a:rPr lang="es-CO" sz="1400" dirty="0" smtClean="0"/>
              <a:t>:			__global__ (</a:t>
            </a:r>
            <a:r>
              <a:rPr lang="es-CO" sz="1400" dirty="0" err="1" smtClean="0"/>
              <a:t>declaration</a:t>
            </a:r>
            <a:r>
              <a:rPr lang="es-CO" sz="1400" dirty="0" smtClean="0"/>
              <a:t> </a:t>
            </a:r>
            <a:r>
              <a:rPr lang="es-CO" sz="1400" dirty="0" err="1" smtClean="0"/>
              <a:t>specifier</a:t>
            </a:r>
            <a:r>
              <a:rPr lang="es-CO" sz="1400" dirty="0" smtClean="0"/>
              <a:t>)</a:t>
            </a:r>
          </a:p>
          <a:p>
            <a:endParaRPr lang="es-CO" sz="1400" dirty="0"/>
          </a:p>
          <a:p>
            <a:r>
              <a:rPr lang="es-CO" sz="1400" dirty="0" err="1" smtClean="0"/>
              <a:t>Execution</a:t>
            </a:r>
            <a:r>
              <a:rPr lang="es-CO" sz="1400" dirty="0" smtClean="0"/>
              <a:t> </a:t>
            </a:r>
            <a:r>
              <a:rPr lang="es-CO" sz="1400" dirty="0" err="1" smtClean="0"/>
              <a:t>syntax</a:t>
            </a:r>
            <a:r>
              <a:rPr lang="es-CO" sz="1400" dirty="0" smtClean="0"/>
              <a:t>: 		</a:t>
            </a:r>
            <a:r>
              <a:rPr lang="es-CO" sz="1400" dirty="0" err="1" smtClean="0"/>
              <a:t>kernelName</a:t>
            </a:r>
            <a:r>
              <a:rPr lang="es-CO" sz="1400" dirty="0" smtClean="0"/>
              <a:t> &lt;&lt;&lt; </a:t>
            </a:r>
            <a:r>
              <a:rPr lang="es-CO" sz="1400" dirty="0" err="1" smtClean="0"/>
              <a:t>numBlocks</a:t>
            </a:r>
            <a:r>
              <a:rPr lang="es-CO" sz="1400" dirty="0" smtClean="0"/>
              <a:t>, </a:t>
            </a:r>
            <a:r>
              <a:rPr lang="es-CO" sz="1400" dirty="0" err="1" smtClean="0"/>
              <a:t>threadsPerBlock</a:t>
            </a:r>
            <a:r>
              <a:rPr lang="es-CO" sz="1400" dirty="0" smtClean="0"/>
              <a:t> &gt;&gt;&gt; (</a:t>
            </a:r>
            <a:r>
              <a:rPr lang="es-CO" sz="1400" dirty="0" err="1" smtClean="0"/>
              <a:t>list_of_parameters</a:t>
            </a:r>
            <a:r>
              <a:rPr lang="es-CO" sz="1400" dirty="0" smtClean="0"/>
              <a:t>)</a:t>
            </a:r>
          </a:p>
          <a:p>
            <a:endParaRPr lang="es-CO" sz="1400" dirty="0"/>
          </a:p>
          <a:p>
            <a:endParaRPr lang="es-CO" sz="1400" dirty="0" smtClean="0"/>
          </a:p>
          <a:p>
            <a:endParaRPr lang="es-CO" sz="1400" dirty="0"/>
          </a:p>
          <a:p>
            <a:endParaRPr lang="es-CO" sz="1400" dirty="0" smtClean="0"/>
          </a:p>
          <a:p>
            <a:r>
              <a:rPr lang="es-CO" sz="1400" b="1" i="1" dirty="0" smtClean="0"/>
              <a:t>Note: </a:t>
            </a:r>
            <a:r>
              <a:rPr lang="es-CO" sz="1400" i="1" dirty="0" err="1" smtClean="0"/>
              <a:t>numBlocks</a:t>
            </a:r>
            <a:r>
              <a:rPr lang="es-CO" sz="1400" i="1" dirty="0" smtClean="0"/>
              <a:t> = Grid </a:t>
            </a:r>
            <a:r>
              <a:rPr lang="es-CO" sz="1400" i="1" dirty="0" err="1" smtClean="0"/>
              <a:t>size</a:t>
            </a:r>
            <a:r>
              <a:rPr lang="es-CO" sz="1400" i="1" dirty="0" smtClean="0"/>
              <a:t> </a:t>
            </a:r>
            <a:endParaRPr lang="es-CO" sz="1400" i="1" dirty="0"/>
          </a:p>
        </p:txBody>
      </p:sp>
    </p:spTree>
    <p:extLst>
      <p:ext uri="{BB962C8B-B14F-4D97-AF65-F5344CB8AC3E}">
        <p14:creationId xmlns:p14="http://schemas.microsoft.com/office/powerpoint/2010/main" val="36927796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666750" y="1276350"/>
            <a:ext cx="74771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 err="1" smtClean="0"/>
              <a:t>Kernel</a:t>
            </a:r>
            <a:r>
              <a:rPr lang="es-CO" sz="2400" b="1" dirty="0" smtClean="0"/>
              <a:t> </a:t>
            </a:r>
            <a:r>
              <a:rPr lang="es-CO" sz="2400" b="1" dirty="0" err="1" smtClean="0"/>
              <a:t>Example</a:t>
            </a:r>
            <a:endParaRPr lang="es-CO" sz="2400" b="1" dirty="0" smtClean="0"/>
          </a:p>
          <a:p>
            <a:endParaRPr lang="es-CO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521" y="2757394"/>
            <a:ext cx="6496957" cy="134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967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85819" y="846138"/>
            <a:ext cx="8229600" cy="1143000"/>
          </a:xfrm>
        </p:spPr>
        <p:txBody>
          <a:bodyPr/>
          <a:lstStyle/>
          <a:p>
            <a:r>
              <a:rPr lang="es-ES" dirty="0" smtClean="0"/>
              <a:t>Contacto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s-ES" dirty="0" smtClean="0">
              <a:hlinkClick r:id="rId2"/>
            </a:endParaRPr>
          </a:p>
          <a:p>
            <a:pPr marL="0" indent="0">
              <a:buNone/>
            </a:pPr>
            <a:r>
              <a:rPr lang="es-ES" dirty="0" smtClean="0"/>
              <a:t>Leonardo Camargo Forero, M.Sc </a:t>
            </a:r>
          </a:p>
          <a:p>
            <a:pPr marL="0" indent="0">
              <a:buNone/>
            </a:pPr>
            <a:r>
              <a:rPr lang="es-ES" sz="2800" dirty="0" smtClean="0"/>
              <a:t>Asistente de Investigación -  Computación Científica, Centro de Bioinformática y Biología Computacional. Ecoparque los Yarumos</a:t>
            </a:r>
            <a:r>
              <a:rPr lang="es-ES" sz="2800" dirty="0"/>
              <a:t> </a:t>
            </a:r>
            <a:r>
              <a:rPr lang="es-ES" sz="2800" dirty="0" smtClean="0"/>
              <a:t>- Ed. BIOS</a:t>
            </a:r>
            <a:endParaRPr lang="es-ES" sz="2800" dirty="0" smtClean="0">
              <a:hlinkClick r:id="rId2"/>
            </a:endParaRPr>
          </a:p>
          <a:p>
            <a:pPr marL="0" indent="0">
              <a:buNone/>
            </a:pPr>
            <a:endParaRPr lang="es-ES" dirty="0" smtClean="0">
              <a:hlinkClick r:id="rId2"/>
            </a:endParaRPr>
          </a:p>
          <a:p>
            <a:pPr marL="0" indent="0">
              <a:buNone/>
            </a:pPr>
            <a:r>
              <a:rPr lang="es-ES" dirty="0" smtClean="0">
                <a:hlinkClick r:id="rId3"/>
              </a:rPr>
              <a:t>leonardo.camargo@ucaldas.edu.co</a:t>
            </a:r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 smtClean="0"/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3460" y="379826"/>
            <a:ext cx="1508537" cy="140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220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651829" y="1296643"/>
            <a:ext cx="5451792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s-ES" sz="2400" b="1" dirty="0" smtClean="0">
                <a:solidFill>
                  <a:srgbClr val="0066CC"/>
                </a:solidFill>
              </a:rPr>
              <a:t>C </a:t>
            </a:r>
            <a:r>
              <a:rPr lang="es-ES" sz="2400" b="1" dirty="0" err="1" smtClean="0">
                <a:solidFill>
                  <a:srgbClr val="0066CC"/>
                </a:solidFill>
              </a:rPr>
              <a:t>programming</a:t>
            </a:r>
            <a:endParaRPr lang="es-ES" sz="2400" b="1" dirty="0">
              <a:solidFill>
                <a:srgbClr val="0066CC"/>
              </a:solidFill>
            </a:endParaRPr>
          </a:p>
          <a:p>
            <a:pPr>
              <a:spcBef>
                <a:spcPct val="50000"/>
              </a:spcBef>
            </a:pPr>
            <a:r>
              <a:rPr lang="en-GB" sz="1600" b="1" dirty="0" smtClean="0"/>
              <a:t>General programing model</a:t>
            </a:r>
          </a:p>
          <a:p>
            <a:pPr>
              <a:spcBef>
                <a:spcPct val="50000"/>
              </a:spcBef>
            </a:pPr>
            <a:r>
              <a:rPr lang="en-GB" sz="1400" dirty="0" smtClean="0"/>
              <a:t>#include&lt;</a:t>
            </a:r>
            <a:r>
              <a:rPr lang="en-GB" sz="1400" dirty="0" err="1" smtClean="0"/>
              <a:t>cuda.h</a:t>
            </a:r>
            <a:r>
              <a:rPr lang="en-GB" sz="1400" dirty="0" smtClean="0"/>
              <a:t>&gt;</a:t>
            </a:r>
          </a:p>
          <a:p>
            <a:pPr>
              <a:spcBef>
                <a:spcPct val="50000"/>
              </a:spcBef>
            </a:pPr>
            <a:r>
              <a:rPr lang="en-GB" sz="1400" dirty="0" smtClean="0"/>
              <a:t>Kernel definition (__global__)</a:t>
            </a:r>
          </a:p>
          <a:p>
            <a:pPr>
              <a:spcBef>
                <a:spcPct val="50000"/>
              </a:spcBef>
            </a:pPr>
            <a:r>
              <a:rPr lang="en-GB" sz="1400" dirty="0" smtClean="0"/>
              <a:t>Host dynamic memory assignment</a:t>
            </a:r>
          </a:p>
          <a:p>
            <a:pPr>
              <a:spcBef>
                <a:spcPct val="50000"/>
              </a:spcBef>
            </a:pPr>
            <a:r>
              <a:rPr lang="en-GB" sz="1400" dirty="0" smtClean="0"/>
              <a:t>Device </a:t>
            </a:r>
            <a:r>
              <a:rPr lang="en-GB" sz="1400" dirty="0"/>
              <a:t>dynamic memory assignment</a:t>
            </a:r>
            <a:endParaRPr lang="en-GB" sz="1400" dirty="0" smtClean="0"/>
          </a:p>
          <a:p>
            <a:pPr>
              <a:spcBef>
                <a:spcPct val="50000"/>
              </a:spcBef>
            </a:pPr>
            <a:r>
              <a:rPr lang="en-GB" sz="1400" dirty="0" smtClean="0"/>
              <a:t>Host variable Initialization </a:t>
            </a:r>
          </a:p>
          <a:p>
            <a:pPr>
              <a:spcBef>
                <a:spcPct val="50000"/>
              </a:spcBef>
            </a:pPr>
            <a:r>
              <a:rPr lang="en-GB" sz="1400" dirty="0" smtClean="0"/>
              <a:t>Memory copy (Host to Device)</a:t>
            </a:r>
          </a:p>
          <a:p>
            <a:pPr>
              <a:spcBef>
                <a:spcPct val="50000"/>
              </a:spcBef>
            </a:pPr>
            <a:r>
              <a:rPr lang="es-CO" sz="1400" dirty="0" err="1" smtClean="0"/>
              <a:t>kernelName</a:t>
            </a:r>
            <a:r>
              <a:rPr lang="es-CO" sz="1400" dirty="0" smtClean="0"/>
              <a:t> </a:t>
            </a:r>
            <a:r>
              <a:rPr lang="es-CO" sz="1400" dirty="0"/>
              <a:t>&lt;&lt;&lt; </a:t>
            </a:r>
            <a:r>
              <a:rPr lang="es-CO" sz="1400" dirty="0" err="1"/>
              <a:t>numBlocks</a:t>
            </a:r>
            <a:r>
              <a:rPr lang="es-CO" sz="1400" dirty="0"/>
              <a:t>, </a:t>
            </a:r>
            <a:r>
              <a:rPr lang="es-CO" sz="1400" dirty="0" err="1"/>
              <a:t>threadsPerBlock</a:t>
            </a:r>
            <a:r>
              <a:rPr lang="es-CO" sz="1400" dirty="0"/>
              <a:t> &gt;&gt;&gt; (</a:t>
            </a:r>
            <a:r>
              <a:rPr lang="es-CO" sz="1400" dirty="0" err="1"/>
              <a:t>list_of_parameters</a:t>
            </a:r>
            <a:r>
              <a:rPr lang="es-CO" sz="1400" dirty="0"/>
              <a:t>)</a:t>
            </a:r>
          </a:p>
          <a:p>
            <a:pPr>
              <a:spcBef>
                <a:spcPct val="50000"/>
              </a:spcBef>
            </a:pPr>
            <a:r>
              <a:rPr lang="en-GB" sz="1400" dirty="0"/>
              <a:t>Memory copy </a:t>
            </a:r>
            <a:r>
              <a:rPr lang="en-GB" sz="1400" dirty="0" smtClean="0"/>
              <a:t>(Device to Host)</a:t>
            </a:r>
            <a:endParaRPr lang="en-GB" sz="1600" dirty="0"/>
          </a:p>
          <a:p>
            <a:pPr>
              <a:spcBef>
                <a:spcPct val="50000"/>
              </a:spcBef>
            </a:pPr>
            <a:r>
              <a:rPr lang="en-GB" sz="1600" dirty="0" smtClean="0"/>
              <a:t>…</a:t>
            </a:r>
          </a:p>
          <a:p>
            <a:pPr>
              <a:spcBef>
                <a:spcPct val="50000"/>
              </a:spcBef>
            </a:pPr>
            <a:r>
              <a:rPr lang="en-GB" sz="1600" dirty="0" smtClean="0"/>
              <a:t>….</a:t>
            </a:r>
          </a:p>
          <a:p>
            <a:pPr>
              <a:spcBef>
                <a:spcPct val="50000"/>
              </a:spcBef>
            </a:pPr>
            <a:r>
              <a:rPr lang="en-GB" sz="1600" dirty="0" smtClean="0"/>
              <a:t>….</a:t>
            </a:r>
          </a:p>
          <a:p>
            <a:pPr>
              <a:spcBef>
                <a:spcPct val="50000"/>
              </a:spcBef>
            </a:pPr>
            <a:r>
              <a:rPr lang="en-GB" sz="1600" dirty="0" smtClean="0"/>
              <a:t>….</a:t>
            </a:r>
          </a:p>
          <a:p>
            <a:pPr>
              <a:spcBef>
                <a:spcPct val="50000"/>
              </a:spcBef>
            </a:pPr>
            <a:r>
              <a:rPr lang="en-GB" sz="1400" b="1" i="1" dirty="0" smtClean="0"/>
              <a:t>NOTE</a:t>
            </a:r>
            <a:r>
              <a:rPr lang="en-GB" sz="1400" i="1" dirty="0" smtClean="0"/>
              <a:t>: List of parameters should include output variables </a:t>
            </a:r>
            <a:endParaRPr lang="en-GB" sz="1600" i="1" dirty="0"/>
          </a:p>
        </p:txBody>
      </p:sp>
      <p:sp>
        <p:nvSpPr>
          <p:cNvPr id="2" name="Cerrar llave 1"/>
          <p:cNvSpPr/>
          <p:nvPr/>
        </p:nvSpPr>
        <p:spPr>
          <a:xfrm>
            <a:off x="3825240" y="2796540"/>
            <a:ext cx="464820" cy="114300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" name="CuadroTexto 3"/>
          <p:cNvSpPr txBox="1"/>
          <p:nvPr/>
        </p:nvSpPr>
        <p:spPr>
          <a:xfrm>
            <a:off x="4526280" y="3124200"/>
            <a:ext cx="2667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100" dirty="0" err="1" smtClean="0"/>
              <a:t>Sequential</a:t>
            </a:r>
            <a:r>
              <a:rPr lang="es-CO" sz="1100" dirty="0" smtClean="0"/>
              <a:t> </a:t>
            </a:r>
            <a:r>
              <a:rPr lang="es-CO" sz="1100" dirty="0" err="1" smtClean="0"/>
              <a:t>execution</a:t>
            </a:r>
            <a:endParaRPr lang="es-CO" sz="1100" dirty="0"/>
          </a:p>
        </p:txBody>
      </p:sp>
      <p:sp>
        <p:nvSpPr>
          <p:cNvPr id="5" name="CuadroTexto 4"/>
          <p:cNvSpPr txBox="1"/>
          <p:nvPr/>
        </p:nvSpPr>
        <p:spPr>
          <a:xfrm>
            <a:off x="6103621" y="4073635"/>
            <a:ext cx="2667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100" dirty="0" err="1" smtClean="0"/>
              <a:t>Parallel</a:t>
            </a:r>
            <a:r>
              <a:rPr lang="es-CO" sz="1100" dirty="0" smtClean="0"/>
              <a:t> </a:t>
            </a:r>
            <a:r>
              <a:rPr lang="es-CO" sz="1100" dirty="0" err="1" smtClean="0"/>
              <a:t>execution</a:t>
            </a:r>
            <a:endParaRPr lang="es-CO" sz="1100" dirty="0"/>
          </a:p>
        </p:txBody>
      </p:sp>
      <p:sp>
        <p:nvSpPr>
          <p:cNvPr id="6" name="CuadroTexto 5"/>
          <p:cNvSpPr txBox="1"/>
          <p:nvPr/>
        </p:nvSpPr>
        <p:spPr>
          <a:xfrm>
            <a:off x="3192780" y="4395367"/>
            <a:ext cx="2667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100" dirty="0" err="1" smtClean="0"/>
              <a:t>Sequential</a:t>
            </a:r>
            <a:r>
              <a:rPr lang="es-CO" sz="1100" dirty="0" smtClean="0"/>
              <a:t> </a:t>
            </a:r>
            <a:r>
              <a:rPr lang="es-CO" sz="1100" dirty="0" err="1" smtClean="0"/>
              <a:t>execution</a:t>
            </a:r>
            <a:endParaRPr lang="es-CO" sz="1100" dirty="0"/>
          </a:p>
        </p:txBody>
      </p:sp>
      <p:sp>
        <p:nvSpPr>
          <p:cNvPr id="7" name="Cerrar llave 6"/>
          <p:cNvSpPr/>
          <p:nvPr/>
        </p:nvSpPr>
        <p:spPr>
          <a:xfrm>
            <a:off x="5859780" y="4038600"/>
            <a:ext cx="152401" cy="32625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errar llave 7"/>
          <p:cNvSpPr/>
          <p:nvPr/>
        </p:nvSpPr>
        <p:spPr>
          <a:xfrm>
            <a:off x="3040379" y="4364857"/>
            <a:ext cx="152401" cy="326257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9" name="Cerrar llave 8"/>
          <p:cNvSpPr/>
          <p:nvPr/>
        </p:nvSpPr>
        <p:spPr>
          <a:xfrm>
            <a:off x="1066800" y="4846320"/>
            <a:ext cx="464820" cy="1203960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/>
          <p:cNvSpPr txBox="1"/>
          <p:nvPr/>
        </p:nvSpPr>
        <p:spPr>
          <a:xfrm>
            <a:off x="1623060" y="5287015"/>
            <a:ext cx="26670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100" dirty="0" err="1" smtClean="0"/>
              <a:t>Sequential</a:t>
            </a:r>
            <a:r>
              <a:rPr lang="es-CO" sz="1100" dirty="0" smtClean="0"/>
              <a:t> </a:t>
            </a:r>
            <a:r>
              <a:rPr lang="es-CO" sz="1100" dirty="0" err="1" smtClean="0"/>
              <a:t>or</a:t>
            </a:r>
            <a:r>
              <a:rPr lang="es-CO" sz="1100" dirty="0" smtClean="0"/>
              <a:t> </a:t>
            </a:r>
            <a:r>
              <a:rPr lang="es-CO" sz="1100" dirty="0" err="1" smtClean="0"/>
              <a:t>parallel</a:t>
            </a:r>
            <a:r>
              <a:rPr lang="es-CO" sz="1100" dirty="0" smtClean="0"/>
              <a:t> </a:t>
            </a:r>
            <a:r>
              <a:rPr lang="es-CO" sz="1100" dirty="0" err="1" smtClean="0"/>
              <a:t>execution</a:t>
            </a:r>
            <a:endParaRPr lang="es-CO" sz="1100" dirty="0"/>
          </a:p>
        </p:txBody>
      </p:sp>
    </p:spTree>
    <p:extLst>
      <p:ext uri="{BB962C8B-B14F-4D97-AF65-F5344CB8AC3E}">
        <p14:creationId xmlns:p14="http://schemas.microsoft.com/office/powerpoint/2010/main" val="4082759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/>
      <p:bldP spid="5" grpId="0"/>
      <p:bldP spid="6" grpId="0"/>
      <p:bldP spid="7" grpId="0" animBg="1"/>
      <p:bldP spid="8" grpId="0" animBg="1"/>
      <p:bldP spid="9" grpId="0" animBg="1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666750" y="1276350"/>
            <a:ext cx="747712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 err="1" smtClean="0"/>
              <a:t>Compilation</a:t>
            </a:r>
            <a:r>
              <a:rPr lang="es-CO" sz="2400" b="1" dirty="0" smtClean="0"/>
              <a:t> and </a:t>
            </a:r>
            <a:r>
              <a:rPr lang="es-CO" sz="2400" b="1" dirty="0" err="1" smtClean="0"/>
              <a:t>execution</a:t>
            </a:r>
            <a:endParaRPr lang="es-CO" sz="2400" b="1" dirty="0" smtClean="0"/>
          </a:p>
          <a:p>
            <a:endParaRPr lang="es-CO" dirty="0" smtClean="0"/>
          </a:p>
          <a:p>
            <a:r>
              <a:rPr lang="es-CO" dirty="0" err="1" smtClean="0"/>
              <a:t>nvcc</a:t>
            </a:r>
            <a:r>
              <a:rPr lang="es-CO" dirty="0" smtClean="0"/>
              <a:t> </a:t>
            </a:r>
            <a:r>
              <a:rPr lang="es-CO" dirty="0" err="1" smtClean="0"/>
              <a:t>code.c</a:t>
            </a:r>
            <a:r>
              <a:rPr lang="es-CO" dirty="0" smtClean="0"/>
              <a:t> –o </a:t>
            </a:r>
            <a:r>
              <a:rPr lang="es-CO" dirty="0" err="1" smtClean="0"/>
              <a:t>code</a:t>
            </a:r>
            <a:r>
              <a:rPr lang="es-CO" dirty="0" smtClean="0"/>
              <a:t> 		(</a:t>
            </a:r>
            <a:r>
              <a:rPr lang="es-CO" i="1" dirty="0" err="1" smtClean="0"/>
              <a:t>Compilation</a:t>
            </a:r>
            <a:r>
              <a:rPr lang="es-CO" dirty="0" smtClean="0"/>
              <a:t>)</a:t>
            </a:r>
          </a:p>
          <a:p>
            <a:r>
              <a:rPr lang="es-CO" dirty="0" smtClean="0"/>
              <a:t>./</a:t>
            </a:r>
            <a:r>
              <a:rPr lang="es-CO" dirty="0" err="1" smtClean="0"/>
              <a:t>code</a:t>
            </a:r>
            <a:r>
              <a:rPr lang="es-CO" dirty="0" smtClean="0"/>
              <a:t>					(</a:t>
            </a:r>
            <a:r>
              <a:rPr lang="es-CO" i="1" dirty="0" err="1" smtClean="0"/>
              <a:t>Execution</a:t>
            </a:r>
            <a:r>
              <a:rPr lang="es-CO" dirty="0" smtClean="0"/>
              <a:t>)</a:t>
            </a:r>
          </a:p>
          <a:p>
            <a:endParaRPr lang="es-CO" dirty="0"/>
          </a:p>
          <a:p>
            <a:endParaRPr lang="es-CO" dirty="0" smtClean="0"/>
          </a:p>
          <a:p>
            <a:r>
              <a:rPr lang="es-CO" dirty="0" err="1" smtClean="0"/>
              <a:t>Installation</a:t>
            </a:r>
            <a:r>
              <a:rPr lang="es-CO" dirty="0" smtClean="0"/>
              <a:t> </a:t>
            </a:r>
            <a:r>
              <a:rPr lang="es-CO" dirty="0" err="1" smtClean="0"/>
              <a:t>requires</a:t>
            </a:r>
            <a:r>
              <a:rPr lang="es-CO" dirty="0" smtClean="0"/>
              <a:t> nVidia GPU </a:t>
            </a:r>
            <a:r>
              <a:rPr lang="es-CO" dirty="0" err="1" smtClean="0"/>
              <a:t>card</a:t>
            </a:r>
            <a:r>
              <a:rPr lang="es-CO" dirty="0" smtClean="0"/>
              <a:t> Driver and CUDA </a:t>
            </a:r>
            <a:r>
              <a:rPr lang="es-CO" dirty="0" err="1" smtClean="0"/>
              <a:t>Toolkit</a:t>
            </a:r>
            <a:r>
              <a:rPr lang="es-CO" dirty="0" smtClean="0"/>
              <a:t> </a:t>
            </a:r>
          </a:p>
          <a:p>
            <a:r>
              <a:rPr lang="es-CO" dirty="0" err="1" smtClean="0"/>
              <a:t>Last</a:t>
            </a:r>
            <a:r>
              <a:rPr lang="es-CO" dirty="0" smtClean="0"/>
              <a:t> CUDA </a:t>
            </a:r>
            <a:r>
              <a:rPr lang="es-CO" dirty="0" err="1" smtClean="0"/>
              <a:t>version</a:t>
            </a:r>
            <a:r>
              <a:rPr lang="es-CO" dirty="0" smtClean="0"/>
              <a:t> = 5.5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02546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666750" y="1003022"/>
            <a:ext cx="7477125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 err="1" smtClean="0"/>
              <a:t>Example</a:t>
            </a:r>
            <a:r>
              <a:rPr lang="es-CO" sz="2400" b="1" dirty="0" smtClean="0"/>
              <a:t>: </a:t>
            </a:r>
            <a:r>
              <a:rPr lang="es-CO" sz="2400" b="1" dirty="0" err="1" smtClean="0"/>
              <a:t>Matrix</a:t>
            </a:r>
            <a:r>
              <a:rPr lang="es-CO" sz="2400" b="1" dirty="0" smtClean="0"/>
              <a:t> </a:t>
            </a:r>
            <a:r>
              <a:rPr lang="es-CO" sz="2400" b="1" dirty="0" err="1" smtClean="0"/>
              <a:t>adding</a:t>
            </a:r>
            <a:endParaRPr lang="es-CO" sz="2400" b="1" dirty="0" smtClean="0"/>
          </a:p>
          <a:p>
            <a:endParaRPr lang="es-CO" dirty="0" smtClean="0"/>
          </a:p>
          <a:p>
            <a:endParaRPr lang="es-CO" sz="1400" b="1" dirty="0" smtClean="0"/>
          </a:p>
          <a:p>
            <a:r>
              <a:rPr lang="es-CO" sz="1400" b="1" dirty="0" err="1" smtClean="0"/>
              <a:t>Description</a:t>
            </a:r>
            <a:r>
              <a:rPr lang="es-CO" sz="1400" b="1" dirty="0" smtClean="0"/>
              <a:t> of </a:t>
            </a:r>
            <a:r>
              <a:rPr lang="es-CO" sz="1400" b="1" dirty="0" err="1" smtClean="0"/>
              <a:t>the</a:t>
            </a:r>
            <a:r>
              <a:rPr lang="es-CO" sz="1400" b="1" dirty="0" smtClean="0"/>
              <a:t> </a:t>
            </a:r>
            <a:r>
              <a:rPr lang="es-CO" sz="1400" b="1" dirty="0" err="1" smtClean="0"/>
              <a:t>problem</a:t>
            </a:r>
            <a:r>
              <a:rPr lang="es-CO" sz="1400" b="1" dirty="0" smtClean="0"/>
              <a:t>: </a:t>
            </a:r>
          </a:p>
          <a:p>
            <a:endParaRPr lang="es-CO" sz="1400" dirty="0"/>
          </a:p>
          <a:p>
            <a:r>
              <a:rPr lang="es-CO" sz="1400" dirty="0" err="1" smtClean="0"/>
              <a:t>We</a:t>
            </a:r>
            <a:r>
              <a:rPr lang="es-CO" sz="1400" dirty="0" smtClean="0"/>
              <a:t> </a:t>
            </a:r>
            <a:r>
              <a:rPr lang="es-CO" sz="1400" dirty="0" err="1" smtClean="0"/>
              <a:t>have</a:t>
            </a:r>
            <a:r>
              <a:rPr lang="es-CO" sz="1400" dirty="0" smtClean="0"/>
              <a:t> </a:t>
            </a:r>
            <a:r>
              <a:rPr lang="es-CO" sz="1400" dirty="0" err="1" smtClean="0"/>
              <a:t>two</a:t>
            </a:r>
            <a:r>
              <a:rPr lang="es-CO" sz="1400" dirty="0" smtClean="0"/>
              <a:t> </a:t>
            </a:r>
            <a:r>
              <a:rPr lang="es-CO" sz="1400" dirty="0" err="1" smtClean="0"/>
              <a:t>big</a:t>
            </a:r>
            <a:r>
              <a:rPr lang="es-CO" sz="1400" dirty="0" smtClean="0"/>
              <a:t> </a:t>
            </a:r>
            <a:r>
              <a:rPr lang="es-CO" sz="1400" dirty="0" err="1" smtClean="0"/>
              <a:t>matrix</a:t>
            </a:r>
            <a:r>
              <a:rPr lang="es-CO" sz="1400" dirty="0" smtClean="0"/>
              <a:t> and </a:t>
            </a:r>
            <a:r>
              <a:rPr lang="es-CO" sz="1400" dirty="0" err="1" smtClean="0"/>
              <a:t>we</a:t>
            </a:r>
            <a:r>
              <a:rPr lang="es-CO" sz="1400" dirty="0" smtClean="0"/>
              <a:t> </a:t>
            </a:r>
            <a:r>
              <a:rPr lang="es-CO" sz="1400" dirty="0" err="1" smtClean="0"/>
              <a:t>want</a:t>
            </a:r>
            <a:r>
              <a:rPr lang="es-CO" sz="1400" dirty="0" smtClean="0"/>
              <a:t> </a:t>
            </a:r>
            <a:r>
              <a:rPr lang="es-CO" sz="1400" dirty="0" err="1" smtClean="0"/>
              <a:t>to</a:t>
            </a:r>
            <a:r>
              <a:rPr lang="es-CO" sz="1400" dirty="0" smtClean="0"/>
              <a:t> </a:t>
            </a:r>
            <a:r>
              <a:rPr lang="es-CO" sz="1400" dirty="0" err="1" smtClean="0"/>
              <a:t>calculate</a:t>
            </a:r>
            <a:r>
              <a:rPr lang="es-CO" sz="1400" dirty="0" smtClean="0"/>
              <a:t> </a:t>
            </a:r>
            <a:r>
              <a:rPr lang="es-CO" sz="1400" dirty="0" err="1" smtClean="0"/>
              <a:t>their</a:t>
            </a:r>
            <a:r>
              <a:rPr lang="es-CO" sz="1400" dirty="0" smtClean="0"/>
              <a:t> sum in </a:t>
            </a:r>
            <a:r>
              <a:rPr lang="es-CO" sz="1400" dirty="0" err="1" smtClean="0"/>
              <a:t>parallel</a:t>
            </a:r>
            <a:r>
              <a:rPr lang="es-CO" sz="1400" dirty="0" smtClean="0"/>
              <a:t>. </a:t>
            </a:r>
            <a:r>
              <a:rPr lang="es-CO" sz="1400" dirty="0" err="1" smtClean="0"/>
              <a:t>i.e</a:t>
            </a:r>
            <a:r>
              <a:rPr lang="es-CO" sz="1400" dirty="0" smtClean="0"/>
              <a:t> A + B = C</a:t>
            </a:r>
          </a:p>
          <a:p>
            <a:endParaRPr lang="es-CO" sz="1400" dirty="0"/>
          </a:p>
          <a:p>
            <a:endParaRPr lang="es-CO" sz="1400" b="1" dirty="0" smtClean="0"/>
          </a:p>
          <a:p>
            <a:r>
              <a:rPr lang="es-CO" sz="1400" b="1" dirty="0" smtClean="0"/>
              <a:t>General idea:</a:t>
            </a:r>
          </a:p>
          <a:p>
            <a:endParaRPr lang="es-CO" sz="1400" dirty="0"/>
          </a:p>
          <a:p>
            <a:r>
              <a:rPr lang="es-CO" sz="1400" dirty="0" err="1" smtClean="0"/>
              <a:t>Launch</a:t>
            </a:r>
            <a:r>
              <a:rPr lang="es-CO" sz="1400" dirty="0" smtClean="0"/>
              <a:t> </a:t>
            </a:r>
            <a:r>
              <a:rPr lang="es-CO" sz="1400" dirty="0" err="1" smtClean="0"/>
              <a:t>one</a:t>
            </a:r>
            <a:r>
              <a:rPr lang="es-CO" sz="1400" dirty="0" smtClean="0"/>
              <a:t> </a:t>
            </a:r>
            <a:r>
              <a:rPr lang="es-CO" sz="1400" dirty="0" err="1" smtClean="0"/>
              <a:t>thread</a:t>
            </a:r>
            <a:r>
              <a:rPr lang="es-CO" sz="1400" dirty="0" smtClean="0"/>
              <a:t> per </a:t>
            </a:r>
            <a:r>
              <a:rPr lang="es-CO" sz="1400" dirty="0" err="1" smtClean="0"/>
              <a:t>resulting</a:t>
            </a:r>
            <a:r>
              <a:rPr lang="es-CO" sz="1400" dirty="0" smtClean="0"/>
              <a:t> </a:t>
            </a:r>
            <a:r>
              <a:rPr lang="es-CO" sz="1400" dirty="0" err="1" smtClean="0"/>
              <a:t>matrix</a:t>
            </a:r>
            <a:r>
              <a:rPr lang="es-CO" sz="1400" dirty="0" smtClean="0"/>
              <a:t> </a:t>
            </a:r>
            <a:r>
              <a:rPr lang="es-CO" sz="1400" dirty="0" err="1" smtClean="0"/>
              <a:t>element</a:t>
            </a:r>
            <a:r>
              <a:rPr lang="es-CO" sz="1400" dirty="0" smtClean="0"/>
              <a:t>. </a:t>
            </a:r>
          </a:p>
          <a:p>
            <a:endParaRPr lang="es-CO" sz="1400" dirty="0"/>
          </a:p>
          <a:p>
            <a:endParaRPr lang="es-CO" sz="1400" dirty="0" smtClean="0"/>
          </a:p>
          <a:p>
            <a:endParaRPr lang="es-CO" dirty="0" smtClean="0"/>
          </a:p>
        </p:txBody>
      </p:sp>
    </p:spTree>
    <p:extLst>
      <p:ext uri="{BB962C8B-B14F-4D97-AF65-F5344CB8AC3E}">
        <p14:creationId xmlns:p14="http://schemas.microsoft.com/office/powerpoint/2010/main" val="3950371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a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759130"/>
              </p:ext>
            </p:extLst>
          </p:nvPr>
        </p:nvGraphicFramePr>
        <p:xfrm>
          <a:off x="984069" y="1554480"/>
          <a:ext cx="3015615" cy="20290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3380"/>
                <a:gridCol w="373380"/>
                <a:gridCol w="401955"/>
                <a:gridCol w="373380"/>
                <a:gridCol w="373380"/>
                <a:gridCol w="373380"/>
                <a:gridCol w="373380"/>
                <a:gridCol w="373380"/>
              </a:tblGrid>
              <a:tr h="252549"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0,0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1,0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2,0 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3,0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4,0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5,0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6,0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7,0</a:t>
                      </a:r>
                      <a:endParaRPr lang="es-CO" sz="1000" dirty="0"/>
                    </a:p>
                  </a:txBody>
                  <a:tcPr/>
                </a:tc>
              </a:tr>
              <a:tr h="252549"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0,1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1,1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2,1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3,1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4,1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5,1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6,1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7,1</a:t>
                      </a:r>
                      <a:endParaRPr lang="es-CO" sz="1000" dirty="0"/>
                    </a:p>
                  </a:txBody>
                  <a:tcPr/>
                </a:tc>
              </a:tr>
              <a:tr h="235131"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0,2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1,2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2,2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3,2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4,2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5,2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6,2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7,2</a:t>
                      </a:r>
                      <a:endParaRPr lang="es-CO" sz="1000" dirty="0"/>
                    </a:p>
                  </a:txBody>
                  <a:tcPr/>
                </a:tc>
              </a:tr>
              <a:tr h="261257"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0,3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1,3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2,3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3,3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4,3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5,3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6,3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7,3</a:t>
                      </a:r>
                      <a:endParaRPr lang="es-CO" sz="1000" dirty="0"/>
                    </a:p>
                  </a:txBody>
                  <a:tcPr/>
                </a:tc>
              </a:tr>
              <a:tr h="226423"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0,4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1,4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2,4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3,4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4,4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5,4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6,4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7,4</a:t>
                      </a:r>
                      <a:endParaRPr lang="es-CO" sz="1000" dirty="0"/>
                    </a:p>
                  </a:txBody>
                  <a:tcPr/>
                </a:tc>
              </a:tr>
              <a:tr h="261257"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0,5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1,5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2,5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3,5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4,5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5,5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6,5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7,5</a:t>
                      </a:r>
                      <a:endParaRPr lang="es-CO" sz="1000" dirty="0"/>
                    </a:p>
                  </a:txBody>
                  <a:tcPr/>
                </a:tc>
              </a:tr>
              <a:tr h="261257"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0,6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1,6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2,6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3,6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4,6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5,6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6,6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7,6</a:t>
                      </a:r>
                      <a:endParaRPr lang="es-CO" sz="1000" dirty="0"/>
                    </a:p>
                  </a:txBody>
                  <a:tcPr/>
                </a:tc>
              </a:tr>
              <a:tr h="252549"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0,7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1,7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2,7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3,7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4,7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5,7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6,7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7,7</a:t>
                      </a:r>
                      <a:endParaRPr lang="es-CO" sz="1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2572515"/>
              </p:ext>
            </p:extLst>
          </p:nvPr>
        </p:nvGraphicFramePr>
        <p:xfrm>
          <a:off x="5082677" y="1554480"/>
          <a:ext cx="3015615" cy="20290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3380"/>
                <a:gridCol w="373380"/>
                <a:gridCol w="401955"/>
                <a:gridCol w="373380"/>
                <a:gridCol w="373380"/>
                <a:gridCol w="373380"/>
                <a:gridCol w="373380"/>
                <a:gridCol w="373380"/>
              </a:tblGrid>
              <a:tr h="252549"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0,0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1,0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2,0 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3,0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4,0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5,0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6,0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7,0</a:t>
                      </a:r>
                      <a:endParaRPr lang="es-CO" sz="1000" dirty="0"/>
                    </a:p>
                  </a:txBody>
                  <a:tcPr/>
                </a:tc>
              </a:tr>
              <a:tr h="252549"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0,1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1,1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2,1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3,1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4,1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5,1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6,1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7,1</a:t>
                      </a:r>
                      <a:endParaRPr lang="es-CO" sz="1000" dirty="0"/>
                    </a:p>
                  </a:txBody>
                  <a:tcPr/>
                </a:tc>
              </a:tr>
              <a:tr h="235131"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0,2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1,2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2,2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3,2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4,2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5,2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6,2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7,2</a:t>
                      </a:r>
                      <a:endParaRPr lang="es-CO" sz="1000" dirty="0"/>
                    </a:p>
                  </a:txBody>
                  <a:tcPr/>
                </a:tc>
              </a:tr>
              <a:tr h="261257"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0,3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1,3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2,3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3,3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4,3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5,3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6,3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7,3</a:t>
                      </a:r>
                      <a:endParaRPr lang="es-CO" sz="1000" dirty="0"/>
                    </a:p>
                  </a:txBody>
                  <a:tcPr/>
                </a:tc>
              </a:tr>
              <a:tr h="226423"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0,4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1,4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2,4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3,4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4,4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5,4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6,4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7,4</a:t>
                      </a:r>
                      <a:endParaRPr lang="es-CO" sz="1000" dirty="0"/>
                    </a:p>
                  </a:txBody>
                  <a:tcPr/>
                </a:tc>
              </a:tr>
              <a:tr h="261257"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0,5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1,5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2,5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3,5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4,5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5,5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6,5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7,5</a:t>
                      </a:r>
                      <a:endParaRPr lang="es-CO" sz="1000" dirty="0"/>
                    </a:p>
                  </a:txBody>
                  <a:tcPr/>
                </a:tc>
              </a:tr>
              <a:tr h="261257"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0,6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1,6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2,6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3,6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4,6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5,6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6,6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7,6</a:t>
                      </a:r>
                      <a:endParaRPr lang="es-CO" sz="1000" dirty="0"/>
                    </a:p>
                  </a:txBody>
                  <a:tcPr/>
                </a:tc>
              </a:tr>
              <a:tr h="252549"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0,7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1,7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2,7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3,7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4,7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5,7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6,7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7,7</a:t>
                      </a:r>
                      <a:endParaRPr lang="es-CO" sz="1000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4249361"/>
              </p:ext>
            </p:extLst>
          </p:nvPr>
        </p:nvGraphicFramePr>
        <p:xfrm>
          <a:off x="1744845" y="4288971"/>
          <a:ext cx="3015615" cy="202909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73380"/>
                <a:gridCol w="373380"/>
                <a:gridCol w="401955"/>
                <a:gridCol w="373380"/>
                <a:gridCol w="373380"/>
                <a:gridCol w="373380"/>
                <a:gridCol w="373380"/>
                <a:gridCol w="373380"/>
              </a:tblGrid>
              <a:tr h="252549"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0,0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1,0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2,0 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3,0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4,0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5,0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6,0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7,0</a:t>
                      </a:r>
                      <a:endParaRPr lang="es-CO" sz="1000" dirty="0"/>
                    </a:p>
                  </a:txBody>
                  <a:tcPr/>
                </a:tc>
              </a:tr>
              <a:tr h="252549"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0,1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1,1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2,1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3,1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4,1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5,1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6,1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7,1</a:t>
                      </a:r>
                      <a:endParaRPr lang="es-CO" sz="1000" dirty="0"/>
                    </a:p>
                  </a:txBody>
                  <a:tcPr/>
                </a:tc>
              </a:tr>
              <a:tr h="235131"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0,2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1,2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2,2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3,2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4,2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5,2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6,2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7,2</a:t>
                      </a:r>
                      <a:endParaRPr lang="es-CO" sz="1000" dirty="0"/>
                    </a:p>
                  </a:txBody>
                  <a:tcPr/>
                </a:tc>
              </a:tr>
              <a:tr h="261257"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0,3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1,3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2,3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3,3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4,3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5,3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6,3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7,3</a:t>
                      </a:r>
                      <a:endParaRPr lang="es-CO" sz="1000" dirty="0"/>
                    </a:p>
                  </a:txBody>
                  <a:tcPr/>
                </a:tc>
              </a:tr>
              <a:tr h="226423"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0,4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1,4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2,4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3,4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4,4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5,4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6,4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7,4</a:t>
                      </a:r>
                      <a:endParaRPr lang="es-CO" sz="1000" dirty="0"/>
                    </a:p>
                  </a:txBody>
                  <a:tcPr/>
                </a:tc>
              </a:tr>
              <a:tr h="261257"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0,5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1,5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2,5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3,5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4,5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5,5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6,5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7,5</a:t>
                      </a:r>
                      <a:endParaRPr lang="es-CO" sz="1000" dirty="0"/>
                    </a:p>
                  </a:txBody>
                  <a:tcPr/>
                </a:tc>
              </a:tr>
              <a:tr h="261257"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0,6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1,6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2,6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3,6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4,6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5,6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6,6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7,6</a:t>
                      </a:r>
                      <a:endParaRPr lang="es-CO" sz="1000" dirty="0"/>
                    </a:p>
                  </a:txBody>
                  <a:tcPr/>
                </a:tc>
              </a:tr>
              <a:tr h="252549"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0,7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1,7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2,7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3,7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4,7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5,7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6,7</a:t>
                      </a:r>
                      <a:endParaRPr lang="es-CO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sz="1000" dirty="0" smtClean="0"/>
                        <a:t>7,7</a:t>
                      </a:r>
                      <a:endParaRPr lang="es-CO" sz="1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Más 6"/>
          <p:cNvSpPr/>
          <p:nvPr/>
        </p:nvSpPr>
        <p:spPr>
          <a:xfrm>
            <a:off x="4267200" y="2290354"/>
            <a:ext cx="539931" cy="627018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Igual que 7"/>
          <p:cNvSpPr/>
          <p:nvPr/>
        </p:nvSpPr>
        <p:spPr>
          <a:xfrm>
            <a:off x="538706" y="5050972"/>
            <a:ext cx="574766" cy="522514"/>
          </a:xfrm>
          <a:prstGeom prst="mathEqua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>
              <a:solidFill>
                <a:schemeClr val="tx1"/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888274" y="984069"/>
            <a:ext cx="687977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A</a:t>
            </a:r>
            <a:endParaRPr lang="es-CO" dirty="0"/>
          </a:p>
        </p:txBody>
      </p:sp>
      <p:sp>
        <p:nvSpPr>
          <p:cNvPr id="10" name="CuadroTexto 9"/>
          <p:cNvSpPr txBox="1"/>
          <p:nvPr/>
        </p:nvSpPr>
        <p:spPr>
          <a:xfrm>
            <a:off x="5082677" y="984069"/>
            <a:ext cx="687977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B</a:t>
            </a:r>
            <a:endParaRPr lang="es-CO" dirty="0"/>
          </a:p>
        </p:txBody>
      </p:sp>
      <p:sp>
        <p:nvSpPr>
          <p:cNvPr id="11" name="CuadroTexto 10"/>
          <p:cNvSpPr txBox="1"/>
          <p:nvPr/>
        </p:nvSpPr>
        <p:spPr>
          <a:xfrm>
            <a:off x="4871220" y="4293326"/>
            <a:ext cx="687977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C</a:t>
            </a:r>
            <a:endParaRPr lang="es-CO" dirty="0"/>
          </a:p>
        </p:txBody>
      </p:sp>
      <p:sp>
        <p:nvSpPr>
          <p:cNvPr id="12" name="CuadroTexto 11"/>
          <p:cNvSpPr txBox="1"/>
          <p:nvPr/>
        </p:nvSpPr>
        <p:spPr>
          <a:xfrm>
            <a:off x="5654991" y="4476206"/>
            <a:ext cx="309154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600" i="1" dirty="0" err="1" smtClean="0"/>
              <a:t>Sequential</a:t>
            </a:r>
            <a:r>
              <a:rPr lang="es-CO" sz="1600" i="1" dirty="0" smtClean="0"/>
              <a:t> </a:t>
            </a:r>
            <a:r>
              <a:rPr lang="es-CO" sz="1600" i="1" dirty="0" err="1" smtClean="0"/>
              <a:t>approach</a:t>
            </a:r>
            <a:r>
              <a:rPr lang="es-CO" sz="1600" i="1" dirty="0" smtClean="0"/>
              <a:t>:</a:t>
            </a:r>
          </a:p>
          <a:p>
            <a:endParaRPr lang="es-CO" sz="1600" i="1" dirty="0" smtClean="0"/>
          </a:p>
          <a:p>
            <a:r>
              <a:rPr lang="es-CO" sz="1600" i="1" dirty="0" smtClean="0"/>
              <a:t>for(i=0;i&lt;8;i++)</a:t>
            </a:r>
          </a:p>
          <a:p>
            <a:r>
              <a:rPr lang="es-CO" sz="1600" i="1" dirty="0"/>
              <a:t>	</a:t>
            </a:r>
            <a:r>
              <a:rPr lang="es-CO" sz="1600" i="1" dirty="0" smtClean="0"/>
              <a:t>for(j=0;j&lt;8;j++)</a:t>
            </a:r>
          </a:p>
          <a:p>
            <a:r>
              <a:rPr lang="es-CO" sz="1600" i="1" dirty="0"/>
              <a:t>	</a:t>
            </a:r>
            <a:r>
              <a:rPr lang="es-CO" sz="1600" i="1" dirty="0" smtClean="0"/>
              <a:t>	C[i][j]=A[i][j]+b[i][j]</a:t>
            </a:r>
            <a:endParaRPr lang="es-CO" sz="1600" i="1" dirty="0"/>
          </a:p>
        </p:txBody>
      </p:sp>
    </p:spTree>
    <p:extLst>
      <p:ext uri="{BB962C8B-B14F-4D97-AF65-F5344CB8AC3E}">
        <p14:creationId xmlns:p14="http://schemas.microsoft.com/office/powerpoint/2010/main" val="3218246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666750" y="1003022"/>
            <a:ext cx="7477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 err="1" smtClean="0"/>
              <a:t>Example</a:t>
            </a:r>
            <a:r>
              <a:rPr lang="es-CO" sz="2400" b="1" dirty="0" smtClean="0"/>
              <a:t>: </a:t>
            </a:r>
            <a:r>
              <a:rPr lang="es-CO" sz="2400" b="1" dirty="0" err="1" smtClean="0"/>
              <a:t>Matrix</a:t>
            </a:r>
            <a:r>
              <a:rPr lang="es-CO" sz="2400" b="1" dirty="0" smtClean="0"/>
              <a:t> </a:t>
            </a:r>
            <a:r>
              <a:rPr lang="es-CO" sz="2400" b="1" dirty="0" err="1" smtClean="0"/>
              <a:t>adding</a:t>
            </a:r>
            <a:endParaRPr lang="es-CO" dirty="0" smtClean="0"/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332387"/>
              </p:ext>
            </p:extLst>
          </p:nvPr>
        </p:nvGraphicFramePr>
        <p:xfrm>
          <a:off x="1611086" y="1915885"/>
          <a:ext cx="6096000" cy="2961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357051"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0,0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1,0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2,0 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3,0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4,0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5,0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6,0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7,0</a:t>
                      </a:r>
                      <a:endParaRPr lang="es-C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0,1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1,1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2,1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3,1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4,1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5,1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6,1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7,1</a:t>
                      </a:r>
                      <a:endParaRPr lang="es-C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0,2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1,2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2,2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3,2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4,2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5,2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6,2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7,2</a:t>
                      </a:r>
                      <a:endParaRPr lang="es-C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0,3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1,3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2,3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3,3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4,3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5,3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6,3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7,3</a:t>
                      </a:r>
                      <a:endParaRPr lang="es-C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0,4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1,4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2,4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3,4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4,4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5,4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6,4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7,4</a:t>
                      </a:r>
                      <a:endParaRPr lang="es-C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0,5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1,5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2,5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3,5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4,5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5,5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6,5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7,5</a:t>
                      </a:r>
                      <a:endParaRPr lang="es-C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0,6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1,6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2,6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3,6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4,6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5,6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6,6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7,6</a:t>
                      </a:r>
                      <a:endParaRPr lang="es-C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0,7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1,7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2,7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3,7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4,7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5,7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6,7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7,7</a:t>
                      </a:r>
                      <a:endParaRPr lang="es-CO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CuadroTexto 1"/>
          <p:cNvSpPr txBox="1"/>
          <p:nvPr/>
        </p:nvSpPr>
        <p:spPr>
          <a:xfrm>
            <a:off x="1163138" y="5216435"/>
            <a:ext cx="6918416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CO" dirty="0" smtClean="0"/>
              <a:t>Note </a:t>
            </a:r>
            <a:r>
              <a:rPr lang="es-CO" dirty="0" err="1" smtClean="0"/>
              <a:t>the</a:t>
            </a:r>
            <a:r>
              <a:rPr lang="es-CO" dirty="0" smtClean="0"/>
              <a:t> </a:t>
            </a:r>
            <a:r>
              <a:rPr lang="es-CO" dirty="0" err="1" smtClean="0"/>
              <a:t>change</a:t>
            </a:r>
            <a:r>
              <a:rPr lang="es-CO" dirty="0" smtClean="0"/>
              <a:t> in </a:t>
            </a:r>
            <a:r>
              <a:rPr lang="es-CO" dirty="0" err="1" smtClean="0"/>
              <a:t>the</a:t>
            </a:r>
            <a:r>
              <a:rPr lang="es-CO" dirty="0" smtClean="0"/>
              <a:t> position of </a:t>
            </a:r>
            <a:r>
              <a:rPr lang="es-CO" dirty="0" err="1" smtClean="0"/>
              <a:t>the</a:t>
            </a:r>
            <a:r>
              <a:rPr lang="es-CO" dirty="0" smtClean="0"/>
              <a:t> </a:t>
            </a:r>
            <a:r>
              <a:rPr lang="es-CO" dirty="0" err="1" smtClean="0"/>
              <a:t>elements</a:t>
            </a:r>
            <a:r>
              <a:rPr lang="es-CO" dirty="0" smtClean="0"/>
              <a:t> (</a:t>
            </a:r>
            <a:r>
              <a:rPr lang="es-CO" dirty="0" err="1" smtClean="0"/>
              <a:t>i,j</a:t>
            </a:r>
            <a:r>
              <a:rPr lang="es-CO" dirty="0" smtClean="0"/>
              <a:t>) in </a:t>
            </a:r>
            <a:r>
              <a:rPr lang="es-CO" dirty="0" err="1" smtClean="0"/>
              <a:t>the</a:t>
            </a:r>
            <a:r>
              <a:rPr lang="es-CO" dirty="0" smtClean="0"/>
              <a:t> </a:t>
            </a:r>
            <a:r>
              <a:rPr lang="es-CO" dirty="0" err="1" smtClean="0"/>
              <a:t>matrix</a:t>
            </a:r>
            <a:r>
              <a:rPr lang="es-CO" dirty="0" smtClean="0"/>
              <a:t> i.e. (5,4) -&gt; (6,4)</a:t>
            </a:r>
            <a:endParaRPr lang="es-CO" dirty="0"/>
          </a:p>
        </p:txBody>
      </p:sp>
      <p:sp>
        <p:nvSpPr>
          <p:cNvPr id="6" name="CuadroTexto 5"/>
          <p:cNvSpPr txBox="1"/>
          <p:nvPr/>
        </p:nvSpPr>
        <p:spPr>
          <a:xfrm>
            <a:off x="1022031" y="1811383"/>
            <a:ext cx="687977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C</a:t>
            </a:r>
            <a:endParaRPr lang="es-CO" dirty="0"/>
          </a:p>
        </p:txBody>
      </p:sp>
      <p:cxnSp>
        <p:nvCxnSpPr>
          <p:cNvPr id="9" name="Conector recto 8"/>
          <p:cNvCxnSpPr/>
          <p:nvPr/>
        </p:nvCxnSpPr>
        <p:spPr>
          <a:xfrm>
            <a:off x="5416731" y="3392812"/>
            <a:ext cx="7750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5416731" y="3754218"/>
            <a:ext cx="77506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/>
          <p:cNvCxnSpPr/>
          <p:nvPr/>
        </p:nvCxnSpPr>
        <p:spPr>
          <a:xfrm>
            <a:off x="5416731" y="3392812"/>
            <a:ext cx="0" cy="3614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6187439" y="3392812"/>
            <a:ext cx="0" cy="36140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6187439" y="3393635"/>
            <a:ext cx="775063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6187439" y="3755041"/>
            <a:ext cx="775063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>
            <a:off x="6187439" y="3393635"/>
            <a:ext cx="0" cy="36140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6958147" y="3393635"/>
            <a:ext cx="0" cy="36140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90460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666750" y="1276350"/>
            <a:ext cx="7477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 smtClean="0"/>
              <a:t>Based-On-1-Block </a:t>
            </a:r>
            <a:r>
              <a:rPr lang="es-CO" sz="2400" b="1" dirty="0" err="1" smtClean="0"/>
              <a:t>Solution</a:t>
            </a:r>
            <a:endParaRPr lang="es-CO" dirty="0" smtClean="0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124427"/>
              </p:ext>
            </p:extLst>
          </p:nvPr>
        </p:nvGraphicFramePr>
        <p:xfrm>
          <a:off x="1593668" y="1945640"/>
          <a:ext cx="60960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0,0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1,0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2,0 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3,0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4,0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5,0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6,0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7,0</a:t>
                      </a:r>
                      <a:endParaRPr lang="es-C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0,1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1,1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2,1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3,1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4,1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5,1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6,1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7,1</a:t>
                      </a:r>
                      <a:endParaRPr lang="es-C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0,2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1,2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2,2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3,2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4,2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5,2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6,2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7,2</a:t>
                      </a:r>
                      <a:endParaRPr lang="es-C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0,3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1,3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2,3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3,3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4,3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5,3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6,3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7,3</a:t>
                      </a:r>
                      <a:endParaRPr lang="es-C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0,4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1,4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2,4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3,4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4,4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5,4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6,4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7,4</a:t>
                      </a:r>
                      <a:endParaRPr lang="es-C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0,5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1,5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2,5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3,5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4,5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5,5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6,5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7,5</a:t>
                      </a:r>
                      <a:endParaRPr lang="es-C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0,6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1,6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2,6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3,6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4,6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5,6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6,6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7,6</a:t>
                      </a:r>
                      <a:endParaRPr lang="es-C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0,7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1,7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2,7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3,7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4,7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5,7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6,7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7,7</a:t>
                      </a:r>
                      <a:endParaRPr lang="es-CO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CuadroTexto 2"/>
          <p:cNvSpPr txBox="1"/>
          <p:nvPr/>
        </p:nvSpPr>
        <p:spPr>
          <a:xfrm>
            <a:off x="1471748" y="5190308"/>
            <a:ext cx="65401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/>
              <a:t>I = </a:t>
            </a:r>
            <a:r>
              <a:rPr lang="es-CO" sz="1400" dirty="0" err="1" smtClean="0"/>
              <a:t>threadIdx.x</a:t>
            </a:r>
            <a:endParaRPr lang="es-CO" sz="1400" dirty="0" smtClean="0"/>
          </a:p>
          <a:p>
            <a:r>
              <a:rPr lang="es-CO" sz="1400" dirty="0" smtClean="0"/>
              <a:t>J = </a:t>
            </a:r>
            <a:r>
              <a:rPr lang="es-CO" sz="1400" dirty="0" err="1" smtClean="0"/>
              <a:t>threadIdy.y</a:t>
            </a:r>
            <a:endParaRPr lang="es-CO" sz="1400" dirty="0" smtClean="0"/>
          </a:p>
          <a:p>
            <a:endParaRPr lang="es-CO" sz="1400" dirty="0"/>
          </a:p>
          <a:p>
            <a:r>
              <a:rPr lang="es-CO" sz="1400" dirty="0" err="1" smtClean="0"/>
              <a:t>Some</a:t>
            </a:r>
            <a:r>
              <a:rPr lang="es-CO" sz="1400" dirty="0" smtClean="0"/>
              <a:t> </a:t>
            </a:r>
            <a:r>
              <a:rPr lang="es-CO" sz="1400" dirty="0" err="1" smtClean="0"/>
              <a:t>considerations</a:t>
            </a:r>
            <a:r>
              <a:rPr lang="es-CO" sz="1400" dirty="0" smtClean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400" dirty="0" err="1" smtClean="0"/>
              <a:t>All</a:t>
            </a:r>
            <a:r>
              <a:rPr lang="es-CO" sz="1400" dirty="0" smtClean="0"/>
              <a:t> </a:t>
            </a:r>
            <a:r>
              <a:rPr lang="es-CO" sz="1400" dirty="0" err="1" smtClean="0"/>
              <a:t>threads</a:t>
            </a:r>
            <a:r>
              <a:rPr lang="es-CO" sz="1400" dirty="0" smtClean="0"/>
              <a:t> </a:t>
            </a:r>
            <a:r>
              <a:rPr lang="es-CO" sz="1400" dirty="0" err="1"/>
              <a:t>h</a:t>
            </a:r>
            <a:r>
              <a:rPr lang="es-CO" sz="1400" dirty="0" err="1" smtClean="0"/>
              <a:t>ave</a:t>
            </a:r>
            <a:r>
              <a:rPr lang="es-CO" sz="1400" dirty="0" smtClean="0"/>
              <a:t> </a:t>
            </a:r>
            <a:r>
              <a:rPr lang="es-CO" sz="1400" dirty="0" err="1" smtClean="0"/>
              <a:t>access</a:t>
            </a:r>
            <a:r>
              <a:rPr lang="es-CO" sz="1400" dirty="0" smtClean="0"/>
              <a:t> </a:t>
            </a:r>
            <a:r>
              <a:rPr lang="es-CO" sz="1400" dirty="0" err="1" smtClean="0"/>
              <a:t>to</a:t>
            </a:r>
            <a:r>
              <a:rPr lang="es-CO" sz="1400" dirty="0" smtClean="0"/>
              <a:t> </a:t>
            </a:r>
            <a:r>
              <a:rPr lang="es-CO" sz="1400" dirty="0" err="1" smtClean="0"/>
              <a:t>the</a:t>
            </a:r>
            <a:r>
              <a:rPr lang="es-CO" sz="1400" dirty="0" smtClean="0"/>
              <a:t> </a:t>
            </a:r>
            <a:r>
              <a:rPr lang="es-CO" sz="1400" dirty="0" err="1" smtClean="0"/>
              <a:t>same</a:t>
            </a:r>
            <a:r>
              <a:rPr lang="es-CO" sz="1400" dirty="0" smtClean="0"/>
              <a:t> </a:t>
            </a:r>
            <a:r>
              <a:rPr lang="es-CO" sz="1400" dirty="0" err="1" smtClean="0"/>
              <a:t>memory</a:t>
            </a:r>
            <a:r>
              <a:rPr lang="es-CO" sz="1400" dirty="0" smtClean="0"/>
              <a:t>  </a:t>
            </a:r>
            <a:r>
              <a:rPr lang="es-CO" sz="1400" dirty="0" err="1" smtClean="0"/>
              <a:t>space</a:t>
            </a:r>
            <a:endParaRPr lang="es-CO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Block </a:t>
            </a:r>
            <a:r>
              <a:rPr lang="en-US" sz="1400" dirty="0"/>
              <a:t>may contain up to 1024 threads</a:t>
            </a:r>
            <a:r>
              <a:rPr lang="es-CO" sz="1400" dirty="0" smtClean="0"/>
              <a:t> </a:t>
            </a:r>
            <a:endParaRPr lang="es-CO" sz="1400" dirty="0"/>
          </a:p>
        </p:txBody>
      </p:sp>
      <p:cxnSp>
        <p:nvCxnSpPr>
          <p:cNvPr id="9" name="Conector recto 8"/>
          <p:cNvCxnSpPr/>
          <p:nvPr/>
        </p:nvCxnSpPr>
        <p:spPr>
          <a:xfrm>
            <a:off x="1593668" y="1945640"/>
            <a:ext cx="6096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1593668" y="4912360"/>
            <a:ext cx="6096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7680965" y="1945640"/>
            <a:ext cx="0" cy="29834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1593663" y="1945640"/>
            <a:ext cx="0" cy="29834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4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666750" y="1276350"/>
            <a:ext cx="74771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 smtClean="0"/>
              <a:t>Based-On-1-Block </a:t>
            </a:r>
            <a:r>
              <a:rPr lang="es-CO" sz="2400" b="1" dirty="0" err="1" smtClean="0"/>
              <a:t>Solution</a:t>
            </a:r>
            <a:endParaRPr lang="es-CO" sz="2400" b="1" dirty="0" smtClean="0"/>
          </a:p>
          <a:p>
            <a:endParaRPr lang="es-CO" dirty="0" smtClean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9181" y="2327519"/>
            <a:ext cx="6944694" cy="3648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984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666750" y="1093668"/>
            <a:ext cx="74771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 err="1" smtClean="0"/>
              <a:t>Based</a:t>
            </a:r>
            <a:r>
              <a:rPr lang="es-CO" sz="2400" b="1" dirty="0" smtClean="0"/>
              <a:t>-</a:t>
            </a:r>
            <a:r>
              <a:rPr lang="es-CO" sz="2400" b="1" dirty="0" err="1" smtClean="0"/>
              <a:t>On</a:t>
            </a:r>
            <a:r>
              <a:rPr lang="es-CO" sz="2400" b="1" dirty="0" smtClean="0"/>
              <a:t>-N-Block </a:t>
            </a:r>
            <a:r>
              <a:rPr lang="es-CO" sz="2400" b="1" dirty="0" err="1" smtClean="0"/>
              <a:t>Solution</a:t>
            </a:r>
            <a:r>
              <a:rPr lang="es-CO" sz="2400" b="1" dirty="0" smtClean="0"/>
              <a:t> (</a:t>
            </a:r>
            <a:r>
              <a:rPr lang="es-CO" sz="2400" b="1" dirty="0" err="1" smtClean="0"/>
              <a:t>Equally-shaped</a:t>
            </a:r>
            <a:r>
              <a:rPr lang="es-CO" sz="2400" b="1" dirty="0" smtClean="0"/>
              <a:t> blocks)</a:t>
            </a:r>
            <a:endParaRPr lang="es-CO" dirty="0" smtClean="0"/>
          </a:p>
        </p:txBody>
      </p:sp>
      <p:graphicFrame>
        <p:nvGraphicFramePr>
          <p:cNvPr id="6" name="Tabla 5"/>
          <p:cNvGraphicFramePr>
            <a:graphicFrameLocks noGrp="1"/>
          </p:cNvGraphicFramePr>
          <p:nvPr/>
        </p:nvGraphicFramePr>
        <p:xfrm>
          <a:off x="1593668" y="1945640"/>
          <a:ext cx="6096000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  <a:gridCol w="76200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0,0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1,0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2,0 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3,0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0,0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1,0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2,0 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3,0</a:t>
                      </a:r>
                      <a:endParaRPr lang="es-C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0,1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1,1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2,1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3,1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0,1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1,1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2,1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3,1</a:t>
                      </a:r>
                      <a:endParaRPr lang="es-C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0,2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1,2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2,2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3,2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0,2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1,2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2,2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3,2</a:t>
                      </a:r>
                      <a:endParaRPr lang="es-C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0,3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1,3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2,3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3,3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0,3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1,3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2,3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3,3</a:t>
                      </a:r>
                      <a:endParaRPr lang="es-C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0,0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1,0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2,0 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3,0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0,0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1,0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2,0 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3,0</a:t>
                      </a:r>
                      <a:endParaRPr lang="es-C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0,1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1,1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2,1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3,1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0,1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1,1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2,1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3,1</a:t>
                      </a:r>
                      <a:endParaRPr lang="es-C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0,2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1,2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2,2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3,2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0,2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1,2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2,2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3,2</a:t>
                      </a:r>
                      <a:endParaRPr lang="es-CO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0,3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1,3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2,3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3,3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0,3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1,3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2,3</a:t>
                      </a:r>
                      <a:endParaRPr lang="es-C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CO" dirty="0" smtClean="0"/>
                        <a:t>3,3</a:t>
                      </a:r>
                      <a:endParaRPr lang="es-CO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CuadroTexto 2"/>
          <p:cNvSpPr txBox="1"/>
          <p:nvPr/>
        </p:nvSpPr>
        <p:spPr>
          <a:xfrm>
            <a:off x="1471748" y="5190308"/>
            <a:ext cx="654013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/>
              <a:t>I = </a:t>
            </a:r>
            <a:r>
              <a:rPr lang="es-CO" sz="1400" dirty="0" err="1" smtClean="0"/>
              <a:t>threadIdx.x</a:t>
            </a:r>
            <a:r>
              <a:rPr lang="es-CO" sz="1400" dirty="0" smtClean="0"/>
              <a:t> + </a:t>
            </a:r>
            <a:r>
              <a:rPr lang="es-CO" sz="1400" dirty="0" err="1" smtClean="0"/>
              <a:t>blockIdx.x</a:t>
            </a:r>
            <a:r>
              <a:rPr lang="es-CO" sz="1400" dirty="0" smtClean="0"/>
              <a:t>*</a:t>
            </a:r>
            <a:r>
              <a:rPr lang="es-CO" sz="1400" dirty="0" err="1" smtClean="0"/>
              <a:t>blockDim.x</a:t>
            </a:r>
            <a:r>
              <a:rPr lang="es-CO" sz="1400" dirty="0" smtClean="0"/>
              <a:t>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</a:p>
          <a:p>
            <a:r>
              <a:rPr lang="es-CO" sz="1400" dirty="0" smtClean="0"/>
              <a:t>J = </a:t>
            </a:r>
            <a:r>
              <a:rPr lang="es-CO" sz="1400" dirty="0" err="1" smtClean="0"/>
              <a:t>threadIdy.y</a:t>
            </a:r>
            <a:r>
              <a:rPr lang="es-CO" sz="1400" dirty="0" smtClean="0"/>
              <a:t> </a:t>
            </a:r>
            <a:r>
              <a:rPr lang="es-CO" sz="1400" dirty="0"/>
              <a:t>+ </a:t>
            </a:r>
            <a:r>
              <a:rPr lang="es-CO" sz="1400" dirty="0" err="1" smtClean="0"/>
              <a:t>blockIdx.y</a:t>
            </a:r>
            <a:r>
              <a:rPr lang="es-CO" sz="1400" dirty="0" smtClean="0"/>
              <a:t>*</a:t>
            </a:r>
            <a:r>
              <a:rPr lang="es-CO" sz="1400" dirty="0" err="1" smtClean="0"/>
              <a:t>blockDim.y</a:t>
            </a:r>
            <a:endParaRPr lang="es-CO" sz="1400" dirty="0"/>
          </a:p>
          <a:p>
            <a:endParaRPr lang="es-CO" sz="1400" dirty="0" smtClean="0"/>
          </a:p>
          <a:p>
            <a:r>
              <a:rPr lang="es-CO" sz="1400" dirty="0" err="1" smtClean="0"/>
              <a:t>Some</a:t>
            </a:r>
            <a:r>
              <a:rPr lang="es-CO" sz="1400" dirty="0" smtClean="0"/>
              <a:t> </a:t>
            </a:r>
            <a:r>
              <a:rPr lang="es-CO" sz="1400" dirty="0" err="1" smtClean="0"/>
              <a:t>considerations</a:t>
            </a:r>
            <a:r>
              <a:rPr lang="es-CO" sz="1400" dirty="0" smtClean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1400" dirty="0" smtClean="0"/>
              <a:t>Threads </a:t>
            </a:r>
            <a:r>
              <a:rPr lang="es-CO" sz="1400" dirty="0" err="1" smtClean="0"/>
              <a:t>only</a:t>
            </a:r>
            <a:r>
              <a:rPr lang="es-CO" sz="1400" dirty="0" smtClean="0"/>
              <a:t> </a:t>
            </a:r>
            <a:r>
              <a:rPr lang="es-CO" sz="1400" dirty="0" err="1" smtClean="0"/>
              <a:t>have</a:t>
            </a:r>
            <a:r>
              <a:rPr lang="es-CO" sz="1400" dirty="0" smtClean="0"/>
              <a:t> </a:t>
            </a:r>
            <a:r>
              <a:rPr lang="es-CO" sz="1400" dirty="0" err="1" smtClean="0"/>
              <a:t>access</a:t>
            </a:r>
            <a:r>
              <a:rPr lang="es-CO" sz="1400" dirty="0" smtClean="0"/>
              <a:t> </a:t>
            </a:r>
            <a:r>
              <a:rPr lang="es-CO" sz="1400" dirty="0" err="1" smtClean="0"/>
              <a:t>to</a:t>
            </a:r>
            <a:r>
              <a:rPr lang="es-CO" sz="1400" dirty="0" smtClean="0"/>
              <a:t> </a:t>
            </a:r>
            <a:r>
              <a:rPr lang="es-CO" sz="1400" dirty="0" err="1" smtClean="0"/>
              <a:t>their</a:t>
            </a:r>
            <a:r>
              <a:rPr lang="es-CO" sz="1400" dirty="0" smtClean="0"/>
              <a:t> block </a:t>
            </a:r>
            <a:r>
              <a:rPr lang="es-CO" sz="1400" dirty="0" err="1" smtClean="0"/>
              <a:t>memory</a:t>
            </a:r>
            <a:r>
              <a:rPr lang="es-CO" sz="1400" dirty="0" smtClean="0"/>
              <a:t>  </a:t>
            </a:r>
            <a:r>
              <a:rPr lang="es-CO" sz="1400" dirty="0" err="1" smtClean="0"/>
              <a:t>space</a:t>
            </a:r>
            <a:endParaRPr lang="es-CO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smtClean="0"/>
              <a:t>Block </a:t>
            </a:r>
            <a:r>
              <a:rPr lang="en-US" sz="1400" dirty="0"/>
              <a:t>may contain up to 1024 threads</a:t>
            </a:r>
            <a:r>
              <a:rPr lang="es-CO" sz="1400" dirty="0" smtClean="0"/>
              <a:t> </a:t>
            </a:r>
            <a:endParaRPr lang="es-CO" sz="1400" dirty="0"/>
          </a:p>
        </p:txBody>
      </p:sp>
      <p:cxnSp>
        <p:nvCxnSpPr>
          <p:cNvPr id="9" name="Conector recto 8"/>
          <p:cNvCxnSpPr/>
          <p:nvPr/>
        </p:nvCxnSpPr>
        <p:spPr>
          <a:xfrm>
            <a:off x="1593668" y="1945640"/>
            <a:ext cx="6096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/>
          <p:cNvCxnSpPr/>
          <p:nvPr/>
        </p:nvCxnSpPr>
        <p:spPr>
          <a:xfrm>
            <a:off x="1593668" y="4912360"/>
            <a:ext cx="6096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13"/>
          <p:cNvCxnSpPr/>
          <p:nvPr/>
        </p:nvCxnSpPr>
        <p:spPr>
          <a:xfrm>
            <a:off x="7680965" y="1945640"/>
            <a:ext cx="0" cy="29834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/>
          <p:cNvCxnSpPr/>
          <p:nvPr/>
        </p:nvCxnSpPr>
        <p:spPr>
          <a:xfrm>
            <a:off x="1593663" y="1945640"/>
            <a:ext cx="0" cy="29834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/>
          <p:cNvCxnSpPr/>
          <p:nvPr/>
        </p:nvCxnSpPr>
        <p:spPr>
          <a:xfrm>
            <a:off x="4637309" y="1928949"/>
            <a:ext cx="0" cy="298341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/>
          <p:cNvCxnSpPr/>
          <p:nvPr/>
        </p:nvCxnSpPr>
        <p:spPr>
          <a:xfrm>
            <a:off x="1593668" y="3430452"/>
            <a:ext cx="6096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15"/>
          <p:cNvCxnSpPr/>
          <p:nvPr/>
        </p:nvCxnSpPr>
        <p:spPr>
          <a:xfrm>
            <a:off x="5412376" y="3430452"/>
            <a:ext cx="775063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/>
          <p:cNvCxnSpPr/>
          <p:nvPr/>
        </p:nvCxnSpPr>
        <p:spPr>
          <a:xfrm>
            <a:off x="5412376" y="3791858"/>
            <a:ext cx="775063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17"/>
          <p:cNvCxnSpPr/>
          <p:nvPr/>
        </p:nvCxnSpPr>
        <p:spPr>
          <a:xfrm>
            <a:off x="5412376" y="3430452"/>
            <a:ext cx="0" cy="36140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18"/>
          <p:cNvCxnSpPr/>
          <p:nvPr/>
        </p:nvCxnSpPr>
        <p:spPr>
          <a:xfrm>
            <a:off x="6183084" y="3430452"/>
            <a:ext cx="0" cy="361406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uadroTexto 4"/>
          <p:cNvSpPr txBox="1"/>
          <p:nvPr/>
        </p:nvSpPr>
        <p:spPr>
          <a:xfrm>
            <a:off x="1053737" y="2408773"/>
            <a:ext cx="418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/>
              <a:t>0,0</a:t>
            </a:r>
            <a:endParaRPr lang="es-CO" sz="1400" dirty="0"/>
          </a:p>
        </p:txBody>
      </p:sp>
      <p:sp>
        <p:nvSpPr>
          <p:cNvPr id="20" name="CuadroTexto 19"/>
          <p:cNvSpPr txBox="1"/>
          <p:nvPr/>
        </p:nvSpPr>
        <p:spPr>
          <a:xfrm>
            <a:off x="7802879" y="2410751"/>
            <a:ext cx="418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/>
              <a:t>1</a:t>
            </a:r>
            <a:r>
              <a:rPr lang="es-CO" sz="1400" dirty="0" smtClean="0"/>
              <a:t>,0</a:t>
            </a:r>
            <a:endParaRPr lang="es-CO" sz="1400" dirty="0"/>
          </a:p>
        </p:txBody>
      </p:sp>
      <p:sp>
        <p:nvSpPr>
          <p:cNvPr id="21" name="CuadroTexto 20"/>
          <p:cNvSpPr txBox="1"/>
          <p:nvPr/>
        </p:nvSpPr>
        <p:spPr>
          <a:xfrm>
            <a:off x="1114694" y="4027113"/>
            <a:ext cx="418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/>
              <a:t>0,1</a:t>
            </a:r>
            <a:endParaRPr lang="es-CO" sz="1400" dirty="0"/>
          </a:p>
        </p:txBody>
      </p:sp>
      <p:sp>
        <p:nvSpPr>
          <p:cNvPr id="22" name="CuadroTexto 21"/>
          <p:cNvSpPr txBox="1"/>
          <p:nvPr/>
        </p:nvSpPr>
        <p:spPr>
          <a:xfrm>
            <a:off x="7802878" y="4025625"/>
            <a:ext cx="41801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smtClean="0"/>
              <a:t>1,1</a:t>
            </a:r>
            <a:endParaRPr lang="es-CO" sz="1400" dirty="0"/>
          </a:p>
        </p:txBody>
      </p:sp>
    </p:spTree>
    <p:extLst>
      <p:ext uri="{BB962C8B-B14F-4D97-AF65-F5344CB8AC3E}">
        <p14:creationId xmlns:p14="http://schemas.microsoft.com/office/powerpoint/2010/main" val="3513148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6766" y="2121619"/>
            <a:ext cx="3125284" cy="1360510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5602" y="2121619"/>
            <a:ext cx="3193335" cy="1360510"/>
          </a:xfrm>
          <a:prstGeom prst="rect">
            <a:avLst/>
          </a:prstGeom>
        </p:spPr>
      </p:pic>
      <p:sp>
        <p:nvSpPr>
          <p:cNvPr id="6" name="Flecha derecha 5"/>
          <p:cNvSpPr/>
          <p:nvPr/>
        </p:nvSpPr>
        <p:spPr>
          <a:xfrm>
            <a:off x="4276552" y="2579805"/>
            <a:ext cx="835379" cy="44413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8" name="CuadroTexto 7"/>
          <p:cNvSpPr txBox="1"/>
          <p:nvPr/>
        </p:nvSpPr>
        <p:spPr>
          <a:xfrm>
            <a:off x="784415" y="4371703"/>
            <a:ext cx="78725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/>
              <a:t>I = </a:t>
            </a:r>
            <a:r>
              <a:rPr lang="es-CO" dirty="0" err="1"/>
              <a:t>threadIdx.x</a:t>
            </a:r>
            <a:r>
              <a:rPr lang="es-CO" dirty="0"/>
              <a:t> + </a:t>
            </a:r>
            <a:r>
              <a:rPr lang="es-CO" dirty="0" err="1" smtClean="0"/>
              <a:t>blockIdx.x</a:t>
            </a:r>
            <a:r>
              <a:rPr lang="es-CO" dirty="0" smtClean="0"/>
              <a:t>*</a:t>
            </a:r>
            <a:r>
              <a:rPr lang="es-CO" dirty="0" err="1" smtClean="0"/>
              <a:t>blockDim.x</a:t>
            </a:r>
            <a:r>
              <a:rPr lang="es-CO" dirty="0" smtClean="0"/>
              <a:t> = 1 +1*4 = 5</a:t>
            </a:r>
            <a:endParaRPr lang="es-CO" dirty="0"/>
          </a:p>
          <a:p>
            <a:r>
              <a:rPr lang="es-CO" dirty="0"/>
              <a:t>J = </a:t>
            </a:r>
            <a:r>
              <a:rPr lang="es-CO" dirty="0" err="1"/>
              <a:t>threadIdy.y</a:t>
            </a:r>
            <a:r>
              <a:rPr lang="es-CO" dirty="0"/>
              <a:t> + </a:t>
            </a:r>
            <a:r>
              <a:rPr lang="es-CO" dirty="0" err="1" smtClean="0"/>
              <a:t>blockIdx.y</a:t>
            </a:r>
            <a:r>
              <a:rPr lang="es-CO" dirty="0" smtClean="0"/>
              <a:t>*</a:t>
            </a:r>
            <a:r>
              <a:rPr lang="es-CO" dirty="0" err="1" smtClean="0"/>
              <a:t>blockDim.y</a:t>
            </a:r>
            <a:r>
              <a:rPr lang="es-CO" dirty="0" smtClean="0"/>
              <a:t> = 0 +1*4 = 4</a:t>
            </a:r>
          </a:p>
          <a:p>
            <a:endParaRPr lang="es-CO" dirty="0"/>
          </a:p>
          <a:p>
            <a:endParaRPr lang="es-CO" dirty="0" smtClean="0"/>
          </a:p>
          <a:p>
            <a:r>
              <a:rPr lang="es-CO" dirty="0" err="1" smtClean="0"/>
              <a:t>Just</a:t>
            </a:r>
            <a:r>
              <a:rPr lang="es-CO" dirty="0" smtClean="0"/>
              <a:t> as </a:t>
            </a:r>
            <a:r>
              <a:rPr lang="es-CO" dirty="0" err="1" smtClean="0"/>
              <a:t>each</a:t>
            </a:r>
            <a:r>
              <a:rPr lang="es-CO" dirty="0" smtClean="0"/>
              <a:t> </a:t>
            </a:r>
            <a:r>
              <a:rPr lang="es-CO" dirty="0" err="1" smtClean="0"/>
              <a:t>thread</a:t>
            </a:r>
            <a:r>
              <a:rPr lang="es-CO" dirty="0" smtClean="0"/>
              <a:t> has </a:t>
            </a:r>
            <a:r>
              <a:rPr lang="es-CO" dirty="0" err="1" smtClean="0"/>
              <a:t>an</a:t>
            </a:r>
            <a:r>
              <a:rPr lang="es-CO" dirty="0" smtClean="0"/>
              <a:t> </a:t>
            </a:r>
            <a:r>
              <a:rPr lang="es-CO" dirty="0" err="1" smtClean="0"/>
              <a:t>identifier</a:t>
            </a:r>
            <a:r>
              <a:rPr lang="es-CO" dirty="0" smtClean="0"/>
              <a:t> (</a:t>
            </a:r>
            <a:r>
              <a:rPr lang="es-CO" dirty="0" err="1" smtClean="0"/>
              <a:t>threadIdx</a:t>
            </a:r>
            <a:r>
              <a:rPr lang="es-CO" dirty="0" smtClean="0"/>
              <a:t>) so </a:t>
            </a:r>
            <a:r>
              <a:rPr lang="es-CO" dirty="0" err="1" smtClean="0"/>
              <a:t>each</a:t>
            </a:r>
            <a:r>
              <a:rPr lang="es-CO" dirty="0" smtClean="0"/>
              <a:t> block has </a:t>
            </a:r>
            <a:r>
              <a:rPr lang="es-CO" dirty="0" err="1" smtClean="0"/>
              <a:t>one</a:t>
            </a:r>
            <a:r>
              <a:rPr lang="es-CO" dirty="0" smtClean="0"/>
              <a:t> (</a:t>
            </a:r>
            <a:r>
              <a:rPr lang="es-CO" dirty="0" err="1" smtClean="0"/>
              <a:t>blockIdx</a:t>
            </a:r>
            <a:r>
              <a:rPr lang="es-CO" dirty="0" smtClean="0"/>
              <a:t>)</a:t>
            </a:r>
            <a:endParaRPr lang="es-CO" dirty="0"/>
          </a:p>
          <a:p>
            <a:endParaRPr lang="es-CO" dirty="0"/>
          </a:p>
          <a:p>
            <a:endParaRPr lang="es-CO" dirty="0"/>
          </a:p>
        </p:txBody>
      </p:sp>
      <p:cxnSp>
        <p:nvCxnSpPr>
          <p:cNvPr id="10" name="Conector recto de flecha 9"/>
          <p:cNvCxnSpPr/>
          <p:nvPr/>
        </p:nvCxnSpPr>
        <p:spPr>
          <a:xfrm flipV="1">
            <a:off x="1046766" y="1924509"/>
            <a:ext cx="2707272" cy="870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/>
          <p:cNvCxnSpPr/>
          <p:nvPr/>
        </p:nvCxnSpPr>
        <p:spPr>
          <a:xfrm>
            <a:off x="784415" y="2121619"/>
            <a:ext cx="0" cy="136051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CuadroTexto 12"/>
          <p:cNvSpPr txBox="1"/>
          <p:nvPr/>
        </p:nvSpPr>
        <p:spPr>
          <a:xfrm>
            <a:off x="1846859" y="1565753"/>
            <a:ext cx="1288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err="1" smtClean="0"/>
              <a:t>blockIdx.x</a:t>
            </a:r>
            <a:r>
              <a:rPr lang="es-CO" sz="1400" dirty="0" smtClean="0"/>
              <a:t> = 4</a:t>
            </a:r>
            <a:endParaRPr lang="es-CO" sz="1400" dirty="0"/>
          </a:p>
        </p:txBody>
      </p:sp>
      <p:sp>
        <p:nvSpPr>
          <p:cNvPr id="14" name="CuadroTexto 13"/>
          <p:cNvSpPr txBox="1"/>
          <p:nvPr/>
        </p:nvSpPr>
        <p:spPr>
          <a:xfrm rot="16200000">
            <a:off x="-63505" y="2528266"/>
            <a:ext cx="12888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400" dirty="0" err="1" smtClean="0"/>
              <a:t>blockIdx.y</a:t>
            </a:r>
            <a:r>
              <a:rPr lang="es-CO" sz="1400" dirty="0" smtClean="0"/>
              <a:t> = 4</a:t>
            </a:r>
            <a:endParaRPr lang="es-CO" sz="1400" dirty="0"/>
          </a:p>
        </p:txBody>
      </p:sp>
      <p:sp>
        <p:nvSpPr>
          <p:cNvPr id="15" name="CuadroTexto 14"/>
          <p:cNvSpPr txBox="1"/>
          <p:nvPr/>
        </p:nvSpPr>
        <p:spPr>
          <a:xfrm>
            <a:off x="1046766" y="977558"/>
            <a:ext cx="260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Grid </a:t>
            </a:r>
            <a:r>
              <a:rPr lang="es-CO" dirty="0" err="1" smtClean="0"/>
              <a:t>Representation</a:t>
            </a:r>
            <a:endParaRPr lang="es-CO" dirty="0"/>
          </a:p>
        </p:txBody>
      </p:sp>
      <p:sp>
        <p:nvSpPr>
          <p:cNvPr id="16" name="CuadroTexto 15"/>
          <p:cNvSpPr txBox="1"/>
          <p:nvPr/>
        </p:nvSpPr>
        <p:spPr>
          <a:xfrm>
            <a:off x="5471206" y="977558"/>
            <a:ext cx="2602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 smtClean="0"/>
              <a:t>Matrix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9214642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666750" y="1276350"/>
            <a:ext cx="747712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b="1" dirty="0" err="1" smtClean="0"/>
              <a:t>Based</a:t>
            </a:r>
            <a:r>
              <a:rPr lang="es-CO" sz="2400" b="1" dirty="0" smtClean="0"/>
              <a:t>-</a:t>
            </a:r>
            <a:r>
              <a:rPr lang="es-CO" sz="2400" b="1" dirty="0" err="1" smtClean="0"/>
              <a:t>On</a:t>
            </a:r>
            <a:r>
              <a:rPr lang="es-CO" sz="2400" b="1" dirty="0" smtClean="0"/>
              <a:t>-N-Block </a:t>
            </a:r>
            <a:r>
              <a:rPr lang="es-CO" sz="2400" b="1" dirty="0" err="1" smtClean="0"/>
              <a:t>Solution</a:t>
            </a:r>
            <a:endParaRPr lang="es-CO" sz="2400" b="1" dirty="0" smtClean="0"/>
          </a:p>
          <a:p>
            <a:endParaRPr lang="es-CO" dirty="0" smtClean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951" y="2478979"/>
            <a:ext cx="8297433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565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 noChangeArrowheads="1"/>
          </p:cNvSpPr>
          <p:nvPr/>
        </p:nvSpPr>
        <p:spPr bwMode="auto">
          <a:xfrm>
            <a:off x="684213" y="1389600"/>
            <a:ext cx="7620000" cy="49845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000" tIns="45000" rIns="90000" bIns="45000">
            <a:spAutoFit/>
          </a:bodyPr>
          <a:lstStyle/>
          <a:p>
            <a:pPr marL="285750" indent="-280988">
              <a:buSzPct val="100000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r>
              <a:rPr lang="es-CO" sz="4800" b="1" dirty="0">
                <a:solidFill>
                  <a:srgbClr val="0066CC"/>
                </a:solidFill>
                <a:latin typeface="Calibri" pitchFamily="34" charset="0"/>
              </a:rPr>
              <a:t>Agenda</a:t>
            </a:r>
          </a:p>
          <a:p>
            <a:pPr marL="285750" indent="-280988">
              <a:buSzPct val="100000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endParaRPr lang="es-CO" dirty="0">
              <a:solidFill>
                <a:srgbClr val="000000"/>
              </a:solidFill>
              <a:latin typeface="Calibri" pitchFamily="34" charset="0"/>
            </a:endParaRPr>
          </a:p>
          <a:p>
            <a:pPr marL="285750" indent="-280988">
              <a:buClr>
                <a:srgbClr val="000000"/>
              </a:buClr>
              <a:buSzPct val="45000"/>
              <a:buFont typeface="Arial" charset="0"/>
              <a:buChar char="•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endParaRPr lang="es-CO" dirty="0" smtClean="0">
              <a:solidFill>
                <a:srgbClr val="000000"/>
              </a:solidFill>
              <a:latin typeface="Calibri" pitchFamily="34" charset="0"/>
            </a:endParaRPr>
          </a:p>
          <a:p>
            <a:pPr marL="285750" indent="-280988">
              <a:buClr>
                <a:srgbClr val="000000"/>
              </a:buClr>
              <a:buSzPct val="45000"/>
              <a:buFont typeface="Arial" charset="0"/>
              <a:buChar char="•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r>
              <a:rPr lang="es-CO" dirty="0" smtClean="0">
                <a:solidFill>
                  <a:srgbClr val="000000"/>
                </a:solidFill>
                <a:latin typeface="Calibri" pitchFamily="34" charset="0"/>
              </a:rPr>
              <a:t>General Purpose Computing </a:t>
            </a:r>
            <a:r>
              <a:rPr lang="es-CO" dirty="0" err="1" smtClean="0">
                <a:solidFill>
                  <a:srgbClr val="000000"/>
                </a:solidFill>
                <a:latin typeface="Calibri" pitchFamily="34" charset="0"/>
              </a:rPr>
              <a:t>on</a:t>
            </a:r>
            <a:r>
              <a:rPr lang="es-CO" dirty="0" smtClean="0">
                <a:solidFill>
                  <a:srgbClr val="000000"/>
                </a:solidFill>
                <a:latin typeface="Calibri" pitchFamily="34" charset="0"/>
              </a:rPr>
              <a:t> GPUs</a:t>
            </a:r>
          </a:p>
          <a:p>
            <a:pPr marL="285750" indent="-280988">
              <a:buClr>
                <a:srgbClr val="000000"/>
              </a:buClr>
              <a:buSzPct val="45000"/>
              <a:buFont typeface="Arial" charset="0"/>
              <a:buChar char="•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r>
              <a:rPr lang="es-CO" dirty="0" smtClean="0">
                <a:solidFill>
                  <a:srgbClr val="000000"/>
                </a:solidFill>
                <a:latin typeface="Calibri" pitchFamily="34" charset="0"/>
              </a:rPr>
              <a:t>Compute </a:t>
            </a:r>
            <a:r>
              <a:rPr lang="es-CO" dirty="0" err="1" smtClean="0">
                <a:solidFill>
                  <a:srgbClr val="000000"/>
                </a:solidFill>
                <a:latin typeface="Calibri" pitchFamily="34" charset="0"/>
              </a:rPr>
              <a:t>Unified</a:t>
            </a:r>
            <a:r>
              <a:rPr lang="es-CO" dirty="0" smtClean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s-CO" dirty="0" err="1" smtClean="0">
                <a:solidFill>
                  <a:srgbClr val="000000"/>
                </a:solidFill>
                <a:latin typeface="Calibri" pitchFamily="34" charset="0"/>
              </a:rPr>
              <a:t>Device</a:t>
            </a:r>
            <a:r>
              <a:rPr lang="es-CO" dirty="0" smtClean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s-CO" dirty="0" err="1" smtClean="0">
                <a:solidFill>
                  <a:srgbClr val="000000"/>
                </a:solidFill>
                <a:latin typeface="Calibri" pitchFamily="34" charset="0"/>
              </a:rPr>
              <a:t>Architecture</a:t>
            </a:r>
            <a:endParaRPr lang="es-CO" dirty="0" smtClean="0">
              <a:solidFill>
                <a:srgbClr val="000000"/>
              </a:solidFill>
              <a:latin typeface="Calibri" pitchFamily="34" charset="0"/>
            </a:endParaRPr>
          </a:p>
          <a:p>
            <a:pPr marL="742950" lvl="1" indent="-280988">
              <a:buClr>
                <a:srgbClr val="000000"/>
              </a:buClr>
              <a:buSzPct val="45000"/>
              <a:buFont typeface="Arial" charset="0"/>
              <a:buChar char="•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r>
              <a:rPr lang="es-CO" dirty="0" smtClean="0">
                <a:solidFill>
                  <a:srgbClr val="000000"/>
                </a:solidFill>
                <a:latin typeface="Calibri" pitchFamily="34" charset="0"/>
              </a:rPr>
              <a:t>nVidia Corporation</a:t>
            </a:r>
          </a:p>
          <a:p>
            <a:pPr marL="742950" lvl="1" indent="-280988">
              <a:buClr>
                <a:srgbClr val="000000"/>
              </a:buClr>
              <a:buSzPct val="45000"/>
              <a:buFont typeface="Arial" charset="0"/>
              <a:buChar char="•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r>
              <a:rPr lang="es-CO" dirty="0" smtClean="0">
                <a:solidFill>
                  <a:srgbClr val="000000"/>
                </a:solidFill>
                <a:latin typeface="Calibri" pitchFamily="34" charset="0"/>
              </a:rPr>
              <a:t>CUDA </a:t>
            </a:r>
            <a:r>
              <a:rPr lang="es-CO" dirty="0" err="1" smtClean="0">
                <a:solidFill>
                  <a:srgbClr val="000000"/>
                </a:solidFill>
                <a:latin typeface="Calibri" pitchFamily="34" charset="0"/>
              </a:rPr>
              <a:t>definition</a:t>
            </a:r>
            <a:endParaRPr lang="es-CO" dirty="0" smtClean="0">
              <a:solidFill>
                <a:srgbClr val="000000"/>
              </a:solidFill>
              <a:latin typeface="Calibri" pitchFamily="34" charset="0"/>
            </a:endParaRPr>
          </a:p>
          <a:p>
            <a:pPr marL="742950" lvl="1" indent="-280988">
              <a:buClr>
                <a:srgbClr val="000000"/>
              </a:buClr>
              <a:buSzPct val="45000"/>
              <a:buFont typeface="Arial" charset="0"/>
              <a:buChar char="•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r>
              <a:rPr lang="es-CO" dirty="0" smtClean="0">
                <a:solidFill>
                  <a:srgbClr val="000000"/>
                </a:solidFill>
                <a:latin typeface="Calibri" pitchFamily="34" charset="0"/>
              </a:rPr>
              <a:t>CUDA </a:t>
            </a:r>
            <a:r>
              <a:rPr lang="es-CO" dirty="0" err="1" smtClean="0">
                <a:solidFill>
                  <a:srgbClr val="000000"/>
                </a:solidFill>
                <a:latin typeface="Calibri" pitchFamily="34" charset="0"/>
              </a:rPr>
              <a:t>concepts</a:t>
            </a:r>
            <a:endParaRPr lang="es-CO" dirty="0" smtClean="0">
              <a:solidFill>
                <a:srgbClr val="000000"/>
              </a:solidFill>
              <a:latin typeface="Calibri" pitchFamily="34" charset="0"/>
            </a:endParaRPr>
          </a:p>
          <a:p>
            <a:pPr marL="742950" lvl="1" indent="-280988">
              <a:buClr>
                <a:srgbClr val="000000"/>
              </a:buClr>
              <a:buSzPct val="45000"/>
              <a:buFont typeface="Arial" charset="0"/>
              <a:buChar char="•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r>
              <a:rPr lang="es-CO" dirty="0" err="1" smtClean="0">
                <a:solidFill>
                  <a:srgbClr val="000000"/>
                </a:solidFill>
                <a:latin typeface="Calibri" pitchFamily="34" charset="0"/>
              </a:rPr>
              <a:t>Important</a:t>
            </a:r>
            <a:r>
              <a:rPr lang="es-CO" dirty="0" smtClean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s-CO" dirty="0" err="1" smtClean="0">
                <a:solidFill>
                  <a:srgbClr val="000000"/>
                </a:solidFill>
                <a:latin typeface="Calibri" pitchFamily="34" charset="0"/>
              </a:rPr>
              <a:t>facts</a:t>
            </a:r>
            <a:endParaRPr lang="es-CO" dirty="0" smtClean="0">
              <a:solidFill>
                <a:srgbClr val="000000"/>
              </a:solidFill>
              <a:latin typeface="Calibri" pitchFamily="34" charset="0"/>
            </a:endParaRPr>
          </a:p>
          <a:p>
            <a:pPr marL="742950" lvl="1" indent="-280988">
              <a:buClr>
                <a:srgbClr val="000000"/>
              </a:buClr>
              <a:buSzPct val="45000"/>
              <a:buFont typeface="Arial" charset="0"/>
              <a:buChar char="•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r>
              <a:rPr lang="es-CO" dirty="0" smtClean="0">
                <a:solidFill>
                  <a:srgbClr val="000000"/>
                </a:solidFill>
                <a:latin typeface="Calibri" pitchFamily="34" charset="0"/>
              </a:rPr>
              <a:t>Parallelization </a:t>
            </a:r>
            <a:r>
              <a:rPr lang="es-CO" dirty="0" err="1" smtClean="0">
                <a:solidFill>
                  <a:srgbClr val="000000"/>
                </a:solidFill>
                <a:latin typeface="Calibri" pitchFamily="34" charset="0"/>
              </a:rPr>
              <a:t>sheme</a:t>
            </a:r>
            <a:r>
              <a:rPr lang="es-CO" dirty="0" smtClean="0">
                <a:solidFill>
                  <a:srgbClr val="000000"/>
                </a:solidFill>
                <a:latin typeface="Calibri" pitchFamily="34" charset="0"/>
              </a:rPr>
              <a:t> MPI</a:t>
            </a:r>
          </a:p>
          <a:p>
            <a:pPr marL="742950" lvl="1" indent="-280988">
              <a:buClr>
                <a:srgbClr val="000000"/>
              </a:buClr>
              <a:buSzPct val="45000"/>
              <a:buFont typeface="Arial" charset="0"/>
              <a:buChar char="•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r>
              <a:rPr lang="es-CO" dirty="0" smtClean="0">
                <a:solidFill>
                  <a:srgbClr val="000000"/>
                </a:solidFill>
                <a:latin typeface="Calibri" pitchFamily="34" charset="0"/>
              </a:rPr>
              <a:t>Parallelization scheme CUDA</a:t>
            </a:r>
          </a:p>
          <a:p>
            <a:pPr marL="742950" lvl="1" indent="-280988">
              <a:buClr>
                <a:srgbClr val="000000"/>
              </a:buClr>
              <a:buSzPct val="45000"/>
              <a:buFont typeface="Arial" charset="0"/>
              <a:buChar char="•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r>
              <a:rPr lang="es-CO" dirty="0" err="1" smtClean="0">
                <a:solidFill>
                  <a:srgbClr val="000000"/>
                </a:solidFill>
                <a:latin typeface="Calibri" pitchFamily="34" charset="0"/>
              </a:rPr>
              <a:t>Kernels</a:t>
            </a:r>
            <a:endParaRPr lang="es-CO" dirty="0" smtClean="0">
              <a:solidFill>
                <a:srgbClr val="000000"/>
              </a:solidFill>
              <a:latin typeface="Calibri" pitchFamily="34" charset="0"/>
            </a:endParaRPr>
          </a:p>
          <a:p>
            <a:pPr marL="742950" lvl="1" indent="-280988">
              <a:buClr>
                <a:srgbClr val="000000"/>
              </a:buClr>
              <a:buSzPct val="45000"/>
              <a:buFont typeface="Arial" charset="0"/>
              <a:buChar char="•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r>
              <a:rPr lang="es-CO" dirty="0" smtClean="0">
                <a:solidFill>
                  <a:srgbClr val="000000"/>
                </a:solidFill>
                <a:latin typeface="Calibri" pitchFamily="34" charset="0"/>
              </a:rPr>
              <a:t>C </a:t>
            </a:r>
            <a:r>
              <a:rPr lang="es-CO" dirty="0" err="1" smtClean="0">
                <a:solidFill>
                  <a:srgbClr val="000000"/>
                </a:solidFill>
                <a:latin typeface="Calibri" pitchFamily="34" charset="0"/>
              </a:rPr>
              <a:t>Programming</a:t>
            </a:r>
            <a:endParaRPr lang="es-CO" dirty="0" smtClean="0">
              <a:solidFill>
                <a:srgbClr val="000000"/>
              </a:solidFill>
              <a:latin typeface="Calibri" pitchFamily="34" charset="0"/>
            </a:endParaRPr>
          </a:p>
          <a:p>
            <a:pPr marL="742950" lvl="1" indent="-280988">
              <a:buClr>
                <a:srgbClr val="000000"/>
              </a:buClr>
              <a:buSzPct val="45000"/>
              <a:buFont typeface="Arial" charset="0"/>
              <a:buChar char="•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r>
              <a:rPr lang="es-CO" dirty="0" err="1" smtClean="0">
                <a:solidFill>
                  <a:srgbClr val="000000"/>
                </a:solidFill>
                <a:latin typeface="Calibri" pitchFamily="34" charset="0"/>
              </a:rPr>
              <a:t>Compilation</a:t>
            </a:r>
            <a:r>
              <a:rPr lang="es-CO" dirty="0" smtClean="0">
                <a:solidFill>
                  <a:srgbClr val="000000"/>
                </a:solidFill>
                <a:latin typeface="Calibri" pitchFamily="34" charset="0"/>
              </a:rPr>
              <a:t> and </a:t>
            </a:r>
            <a:r>
              <a:rPr lang="es-CO" dirty="0" err="1" smtClean="0">
                <a:solidFill>
                  <a:srgbClr val="000000"/>
                </a:solidFill>
                <a:latin typeface="Calibri" pitchFamily="34" charset="0"/>
              </a:rPr>
              <a:t>Execution</a:t>
            </a:r>
            <a:endParaRPr lang="es-CO" dirty="0" smtClean="0">
              <a:solidFill>
                <a:srgbClr val="000000"/>
              </a:solidFill>
              <a:latin typeface="Calibri" pitchFamily="34" charset="0"/>
            </a:endParaRPr>
          </a:p>
          <a:p>
            <a:pPr marL="742950" lvl="1" indent="-280988">
              <a:buClr>
                <a:srgbClr val="000000"/>
              </a:buClr>
              <a:buSzPct val="45000"/>
              <a:buFont typeface="Arial" charset="0"/>
              <a:buChar char="•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r>
              <a:rPr lang="es-CO" dirty="0" err="1" smtClean="0">
                <a:solidFill>
                  <a:srgbClr val="000000"/>
                </a:solidFill>
                <a:latin typeface="Calibri" pitchFamily="34" charset="0"/>
              </a:rPr>
              <a:t>Example</a:t>
            </a:r>
            <a:r>
              <a:rPr lang="es-CO" dirty="0" smtClean="0">
                <a:solidFill>
                  <a:srgbClr val="000000"/>
                </a:solidFill>
                <a:latin typeface="Calibri" pitchFamily="34" charset="0"/>
              </a:rPr>
              <a:t>: </a:t>
            </a:r>
            <a:r>
              <a:rPr lang="es-CO" dirty="0" err="1" smtClean="0">
                <a:solidFill>
                  <a:srgbClr val="000000"/>
                </a:solidFill>
                <a:latin typeface="Calibri" pitchFamily="34" charset="0"/>
              </a:rPr>
              <a:t>Matrix</a:t>
            </a:r>
            <a:r>
              <a:rPr lang="es-CO" dirty="0" smtClean="0">
                <a:solidFill>
                  <a:srgbClr val="000000"/>
                </a:solidFill>
                <a:latin typeface="Calibri" pitchFamily="34" charset="0"/>
              </a:rPr>
              <a:t> </a:t>
            </a:r>
            <a:r>
              <a:rPr lang="es-CO" dirty="0" err="1" smtClean="0">
                <a:solidFill>
                  <a:srgbClr val="000000"/>
                </a:solidFill>
                <a:latin typeface="Calibri" pitchFamily="34" charset="0"/>
              </a:rPr>
              <a:t>adding</a:t>
            </a:r>
            <a:r>
              <a:rPr lang="es-CO" dirty="0" smtClean="0">
                <a:solidFill>
                  <a:srgbClr val="000000"/>
                </a:solidFill>
                <a:latin typeface="Calibri" pitchFamily="34" charset="0"/>
              </a:rPr>
              <a:t> </a:t>
            </a:r>
          </a:p>
          <a:p>
            <a:pPr marL="285750" indent="-280988">
              <a:buClr>
                <a:srgbClr val="000000"/>
              </a:buClr>
              <a:buSzPct val="45000"/>
              <a:buFont typeface="Arial" charset="0"/>
              <a:buChar char="•"/>
              <a:tabLst>
                <a:tab pos="285750" algn="l"/>
                <a:tab pos="733425" algn="l"/>
                <a:tab pos="1182688" algn="l"/>
                <a:tab pos="1631950" algn="l"/>
                <a:tab pos="2081213" algn="l"/>
                <a:tab pos="2530475" algn="l"/>
                <a:tab pos="2979738" algn="l"/>
                <a:tab pos="3429000" algn="l"/>
                <a:tab pos="3878263" algn="l"/>
                <a:tab pos="4327525" algn="l"/>
                <a:tab pos="4776788" algn="l"/>
                <a:tab pos="5226050" algn="l"/>
                <a:tab pos="5675313" algn="l"/>
                <a:tab pos="6124575" algn="l"/>
                <a:tab pos="6573838" algn="l"/>
                <a:tab pos="7023100" algn="l"/>
                <a:tab pos="7472363" algn="l"/>
                <a:tab pos="7921625" algn="l"/>
                <a:tab pos="8370888" algn="l"/>
                <a:tab pos="8820150" algn="l"/>
                <a:tab pos="9269413" algn="l"/>
              </a:tabLst>
            </a:pPr>
            <a:r>
              <a:rPr lang="es-CO" dirty="0" err="1" smtClean="0">
                <a:solidFill>
                  <a:srgbClr val="000000"/>
                </a:solidFill>
                <a:latin typeface="Calibri" pitchFamily="34" charset="0"/>
              </a:rPr>
              <a:t>Questions</a:t>
            </a:r>
            <a:endParaRPr lang="es-CO" dirty="0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3460" y="379826"/>
            <a:ext cx="1508537" cy="140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3097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question_mar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314" y="1700349"/>
            <a:ext cx="4953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830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814068" y="4342672"/>
            <a:ext cx="7408003" cy="1198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5000" rIns="90000" bIns="45000">
            <a:spAutoFit/>
          </a:bodyPr>
          <a:lstStyle/>
          <a:p>
            <a:pPr algn="ctr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CO" sz="3600" b="1" dirty="0" smtClean="0">
                <a:solidFill>
                  <a:srgbClr val="000000"/>
                </a:solidFill>
                <a:latin typeface="Calibri" pitchFamily="34" charset="0"/>
              </a:rPr>
              <a:t>General purpose Computing</a:t>
            </a:r>
          </a:p>
          <a:p>
            <a:pPr algn="ctr">
              <a:buSzPct val="10000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s-CO" sz="3600" b="1" dirty="0" err="1" smtClean="0">
                <a:solidFill>
                  <a:srgbClr val="000000"/>
                </a:solidFill>
                <a:latin typeface="Calibri" pitchFamily="34" charset="0"/>
              </a:rPr>
              <a:t>on</a:t>
            </a:r>
            <a:r>
              <a:rPr lang="es-CO" sz="3600" b="1" dirty="0" smtClean="0">
                <a:solidFill>
                  <a:srgbClr val="000000"/>
                </a:solidFill>
                <a:latin typeface="Calibri" pitchFamily="34" charset="0"/>
              </a:rPr>
              <a:t> GPUs</a:t>
            </a:r>
            <a:endParaRPr lang="es-CO" sz="3600" b="1" dirty="0">
              <a:solidFill>
                <a:srgbClr val="000000"/>
              </a:solidFill>
              <a:latin typeface="Calibri" pitchFamily="34" charset="0"/>
            </a:endParaRPr>
          </a:p>
        </p:txBody>
      </p:sp>
      <p:pic>
        <p:nvPicPr>
          <p:cNvPr id="1026" name="Picture 2" descr="http://www.extremetech.com/wp-content/uploads/2012/05/nvidia_cuda-e133644896697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0"/>
            <a:ext cx="4911634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cdn.pcper.com/files/imagecache/article_max_width/review/2013-02-18/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635" y="0"/>
            <a:ext cx="4232365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085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fredberinger.com/images/onlive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140" y="3820415"/>
            <a:ext cx="4137829" cy="2330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1383519" y="6303297"/>
            <a:ext cx="2500390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800" dirty="0"/>
              <a:t>http://www.fredberinger.com/images/onlive2.jpg</a:t>
            </a:r>
          </a:p>
        </p:txBody>
      </p:sp>
      <p:pic>
        <p:nvPicPr>
          <p:cNvPr id="1028" name="Picture 4" descr="http://assets2.ignimgs.com/2013/06/13/dsc08004jpg-50eaf0_610w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380" y="474163"/>
            <a:ext cx="3706127" cy="246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846279" y="2990898"/>
            <a:ext cx="331361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800" dirty="0"/>
              <a:t>http://assets2.ignimgs.com/2013/06/13/dsc08004jpg-50eaf0_610w.jpg</a:t>
            </a:r>
          </a:p>
        </p:txBody>
      </p:sp>
      <p:pic>
        <p:nvPicPr>
          <p:cNvPr id="1030" name="Picture 6" descr="http://blogs.nvidia.com/wp-content/uploads/2010/01/6a00d834515fca69e20120a7a8c7f7970b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1083811"/>
            <a:ext cx="3365559" cy="4290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4816504" y="5374213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800" dirty="0"/>
              <a:t>http://blogs.nvidia.com/wp-content/uploads/2010/01/6a00d834515fca69e20120a7a8c7f7970b.jpg</a:t>
            </a:r>
          </a:p>
        </p:txBody>
      </p:sp>
    </p:spTree>
    <p:extLst>
      <p:ext uri="{BB962C8B-B14F-4D97-AF65-F5344CB8AC3E}">
        <p14:creationId xmlns:p14="http://schemas.microsoft.com/office/powerpoint/2010/main" val="16190025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http://www.club-3d.com/tl_files/club3d/uploads/en/content/DirectX%20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084" y="429522"/>
            <a:ext cx="3676472" cy="2500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/>
          <p:cNvSpPr/>
          <p:nvPr/>
        </p:nvSpPr>
        <p:spPr>
          <a:xfrm>
            <a:off x="469084" y="3013722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800" dirty="0"/>
              <a:t>http://www.club-3d.com/tl_files/club3d/uploads/en/content/DirectX%2010.jpg</a:t>
            </a:r>
          </a:p>
        </p:txBody>
      </p:sp>
      <p:pic>
        <p:nvPicPr>
          <p:cNvPr id="1036" name="Picture 12" descr="http://www.strangenotions.com/wp-content/uploads/Quantum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084" y="1761943"/>
            <a:ext cx="3101431" cy="1743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/>
          <p:cNvSpPr/>
          <p:nvPr/>
        </p:nvSpPr>
        <p:spPr>
          <a:xfrm>
            <a:off x="5041084" y="1570788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800" dirty="0"/>
              <a:t>http://www.strangenotions.com/wp-content/uploads/Quantum.jpg</a:t>
            </a:r>
          </a:p>
        </p:txBody>
      </p:sp>
      <p:pic>
        <p:nvPicPr>
          <p:cNvPr id="1038" name="Picture 14" descr="http://www.molfunction.com/images/RevF1-DS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897" y="3696921"/>
            <a:ext cx="3703139" cy="2810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/>
          <p:cNvSpPr/>
          <p:nvPr/>
        </p:nvSpPr>
        <p:spPr>
          <a:xfrm>
            <a:off x="4933405" y="6521288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800" dirty="0"/>
              <a:t>http://www.molfunction.com/images/RevF1-DS.gif</a:t>
            </a:r>
          </a:p>
        </p:txBody>
      </p:sp>
      <p:sp>
        <p:nvSpPr>
          <p:cNvPr id="2" name="Flecha doblada hacia arriba 1"/>
          <p:cNvSpPr/>
          <p:nvPr/>
        </p:nvSpPr>
        <p:spPr>
          <a:xfrm rot="5400000">
            <a:off x="1882519" y="3699418"/>
            <a:ext cx="2064264" cy="1514476"/>
          </a:xfrm>
          <a:prstGeom prst="bentUpArrow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80181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6" descr="http://www.keremcaliskan.com/wp-content/uploads/2011/01/CPU-GPU-Structures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465" y="1333986"/>
            <a:ext cx="4634141" cy="3743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/>
          <p:cNvSpPr/>
          <p:nvPr/>
        </p:nvSpPr>
        <p:spPr>
          <a:xfrm>
            <a:off x="983617" y="5348563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800" dirty="0"/>
              <a:t>http://www.keremcaliskan.com/wp-content/uploads/2011/01/CPU-GPU-Structures1.png</a:t>
            </a:r>
          </a:p>
        </p:txBody>
      </p:sp>
      <p:pic>
        <p:nvPicPr>
          <p:cNvPr id="2050" name="Picture 2" descr="https://www.kernel.org/pub/linux/kernel/people/geoff/cell/ps3-linux-docs/CellProgrammingTutorial/CellProgrammingTutorial.files/image00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3826" y="1903594"/>
            <a:ext cx="2038350" cy="160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791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61976" y="1211302"/>
            <a:ext cx="13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err="1" smtClean="0"/>
              <a:t>Multicore</a:t>
            </a:r>
            <a:endParaRPr lang="es-CO" dirty="0"/>
          </a:p>
        </p:txBody>
      </p:sp>
      <p:pic>
        <p:nvPicPr>
          <p:cNvPr id="2052" name="Picture 4" descr="http://www.nas.nasa.gov/SC10/image/Gallery/Duffy_ClusterComput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3524" y="282575"/>
            <a:ext cx="4762501" cy="273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2.bp.blogspot.com/-I2BrUNvEL9s/UKO5gBicz2I/AAAAAAAAGBA/T21zPwKL6Ow/s1600/Nvidia+Tesla+k20x-580-75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025" y="3771900"/>
            <a:ext cx="55245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/>
          <p:cNvSpPr txBox="1"/>
          <p:nvPr/>
        </p:nvSpPr>
        <p:spPr>
          <a:xfrm>
            <a:off x="561976" y="4621768"/>
            <a:ext cx="139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dirty="0" smtClean="0"/>
              <a:t>Manycore</a:t>
            </a:r>
            <a:endParaRPr lang="es-CO" dirty="0"/>
          </a:p>
        </p:txBody>
      </p:sp>
      <p:pic>
        <p:nvPicPr>
          <p:cNvPr id="2056" name="Picture 8" descr="http://cdn4.wccftech.com/wp-content/uploads/2013/09/Intel-Xeon-E5-2600-V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828" y="584200"/>
            <a:ext cx="2067735" cy="213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44719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50" y="1317232"/>
            <a:ext cx="8096250" cy="2710692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3295650" y="4747736"/>
            <a:ext cx="31718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400" dirty="0" err="1" smtClean="0"/>
              <a:t>Hybrid</a:t>
            </a:r>
            <a:r>
              <a:rPr lang="es-CO" sz="2400" dirty="0" smtClean="0"/>
              <a:t> Computing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4247063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7597</TotalTime>
  <Words>1330</Words>
  <Application>Microsoft Macintosh PowerPoint</Application>
  <PresentationFormat>Presentación en pantalla (4:3)</PresentationFormat>
  <Paragraphs>611</Paragraphs>
  <Slides>30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1" baseType="lpstr">
      <vt:lpstr>Tema de Office</vt:lpstr>
      <vt:lpstr>Presentación de PowerPoint</vt:lpstr>
      <vt:lpstr>Contacto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iO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Computación Distribuida</dc:title>
  <dc:creator>Leonardo Camargo Forero</dc:creator>
  <cp:lastModifiedBy>Leonardo Camargo Forero</cp:lastModifiedBy>
  <cp:revision>151</cp:revision>
  <dcterms:created xsi:type="dcterms:W3CDTF">2013-08-10T00:43:18Z</dcterms:created>
  <dcterms:modified xsi:type="dcterms:W3CDTF">2014-11-08T04:09:35Z</dcterms:modified>
</cp:coreProperties>
</file>